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39"/>
  </p:notesMasterIdLst>
  <p:sldIdLst>
    <p:sldId id="296" r:id="rId2"/>
    <p:sldId id="298" r:id="rId3"/>
    <p:sldId id="297" r:id="rId4"/>
    <p:sldId id="313" r:id="rId5"/>
    <p:sldId id="286" r:id="rId6"/>
    <p:sldId id="299" r:id="rId7"/>
    <p:sldId id="301" r:id="rId8"/>
    <p:sldId id="303" r:id="rId9"/>
    <p:sldId id="304" r:id="rId10"/>
    <p:sldId id="300" r:id="rId11"/>
    <p:sldId id="305" r:id="rId12"/>
    <p:sldId id="302" r:id="rId13"/>
    <p:sldId id="306" r:id="rId14"/>
    <p:sldId id="307" r:id="rId15"/>
    <p:sldId id="308" r:id="rId16"/>
    <p:sldId id="310" r:id="rId17"/>
    <p:sldId id="325" r:id="rId18"/>
    <p:sldId id="309" r:id="rId19"/>
    <p:sldId id="311" r:id="rId20"/>
    <p:sldId id="312" r:id="rId21"/>
    <p:sldId id="314" r:id="rId22"/>
    <p:sldId id="315" r:id="rId23"/>
    <p:sldId id="317" r:id="rId24"/>
    <p:sldId id="316" r:id="rId25"/>
    <p:sldId id="318" r:id="rId26"/>
    <p:sldId id="319" r:id="rId27"/>
    <p:sldId id="320" r:id="rId28"/>
    <p:sldId id="321" r:id="rId29"/>
    <p:sldId id="322" r:id="rId30"/>
    <p:sldId id="323" r:id="rId31"/>
    <p:sldId id="324" r:id="rId32"/>
    <p:sldId id="326" r:id="rId33"/>
    <p:sldId id="327" r:id="rId34"/>
    <p:sldId id="328" r:id="rId35"/>
    <p:sldId id="329" r:id="rId36"/>
    <p:sldId id="331" r:id="rId37"/>
    <p:sldId id="330" r:id="rId3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BEEF"/>
    <a:srgbClr val="4CD1E1"/>
    <a:srgbClr val="FFEFE2"/>
    <a:srgbClr val="CFBDB2"/>
    <a:srgbClr val="F4B082"/>
    <a:srgbClr val="E30026"/>
    <a:srgbClr val="0074B7"/>
    <a:srgbClr val="0D4093"/>
    <a:srgbClr val="FDBB01"/>
    <a:srgbClr val="C200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中間スタイル 4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05"/>
    <p:restoredTop sz="94731"/>
  </p:normalViewPr>
  <p:slideViewPr>
    <p:cSldViewPr snapToGrid="0">
      <p:cViewPr>
        <p:scale>
          <a:sx n="126" d="100"/>
          <a:sy n="126" d="100"/>
        </p:scale>
        <p:origin x="1896" y="6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宮野 恵太" userId="S::keita.miyano@estie.co.jp::066197f8-a43e-4752-aaea-6ce9a82df368" providerId="AD" clId="Web-{793BF8ED-10ED-4D7F-B4C5-B874D6B26021}"/>
    <pc:docChg chg="modSld">
      <pc:chgData name="宮野 恵太" userId="S::keita.miyano@estie.co.jp::066197f8-a43e-4752-aaea-6ce9a82df368" providerId="AD" clId="Web-{793BF8ED-10ED-4D7F-B4C5-B874D6B26021}" dt="2019-06-09T13:37:57.653" v="1"/>
      <pc:docMkLst>
        <pc:docMk/>
      </pc:docMkLst>
      <pc:sldChg chg="addSp delSp">
        <pc:chgData name="宮野 恵太" userId="S::keita.miyano@estie.co.jp::066197f8-a43e-4752-aaea-6ce9a82df368" providerId="AD" clId="Web-{793BF8ED-10ED-4D7F-B4C5-B874D6B26021}" dt="2019-06-09T13:37:57.653" v="1"/>
        <pc:sldMkLst>
          <pc:docMk/>
          <pc:sldMk cId="479212010" sldId="276"/>
        </pc:sldMkLst>
        <pc:picChg chg="add del">
          <ac:chgData name="宮野 恵太" userId="S::keita.miyano@estie.co.jp::066197f8-a43e-4752-aaea-6ce9a82df368" providerId="AD" clId="Web-{793BF8ED-10ED-4D7F-B4C5-B874D6B26021}" dt="2019-06-09T13:37:57.653" v="1"/>
          <ac:picMkLst>
            <pc:docMk/>
            <pc:sldMk cId="479212010" sldId="276"/>
            <ac:picMk id="26" creationId="{D369188B-B9B9-4D4B-B71A-04EC4A83F1B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924F9E-93E7-9741-AFC9-611F8EF36C05}" type="datetimeFigureOut">
              <a:rPr kumimoji="1" lang="ja-JP" altLang="en-US" smtClean="0"/>
              <a:t>2020/10/25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C50307-FED6-2D4C-8325-36918D638DEE}" type="slidenum">
              <a:rPr kumimoji="1" lang="ja-JP" altLang="en-US" smtClean="0"/>
              <a:t>‹#›</a:t>
            </a:fld>
            <a:endParaRPr kumimoji="1" lang="ja-JP" altLang="en-US"/>
          </a:p>
        </p:txBody>
      </p:sp>
    </p:spTree>
    <p:extLst>
      <p:ext uri="{BB962C8B-B14F-4D97-AF65-F5344CB8AC3E}">
        <p14:creationId xmlns:p14="http://schemas.microsoft.com/office/powerpoint/2010/main" val="44746659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F28D43D-1F2F-F14C-91C3-56BDA60B4D58}" type="datetime1">
              <a:rPr kumimoji="1" lang="ja-JP" altLang="en-US" smtClean="0"/>
              <a:t>2020/10/25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36B4173-4647-A441-9722-39437EB611D2}" type="slidenum">
              <a:rPr kumimoji="1" lang="ja-JP" altLang="en-US" smtClean="0"/>
              <a:t>‹#›</a:t>
            </a:fld>
            <a:endParaRPr kumimoji="1" lang="ja-JP" altLang="en-US"/>
          </a:p>
        </p:txBody>
      </p:sp>
    </p:spTree>
    <p:extLst>
      <p:ext uri="{BB962C8B-B14F-4D97-AF65-F5344CB8AC3E}">
        <p14:creationId xmlns:p14="http://schemas.microsoft.com/office/powerpoint/2010/main" val="927960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0B53DFC-7FD3-6840-A5F1-A2E904479672}" type="datetime1">
              <a:rPr lang="ja-JP" altLang="en-US" smtClean="0"/>
              <a:pPr/>
              <a:t>2020/10/25</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136B4173-4647-A441-9722-39437EB611D2}" type="slidenum">
              <a:rPr lang="ja-JP" altLang="en-US" smtClean="0"/>
              <a:pPr/>
              <a:t>‹#›</a:t>
            </a:fld>
            <a:endParaRPr lang="ja-JP" altLang="en-US"/>
          </a:p>
        </p:txBody>
      </p:sp>
    </p:spTree>
    <p:extLst>
      <p:ext uri="{BB962C8B-B14F-4D97-AF65-F5344CB8AC3E}">
        <p14:creationId xmlns:p14="http://schemas.microsoft.com/office/powerpoint/2010/main" val="273780733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0B53DFC-7FD3-6840-A5F1-A2E904479672}" type="datetime1">
              <a:rPr lang="ja-JP" altLang="en-US" smtClean="0"/>
              <a:pPr/>
              <a:t>2020/10/25</a:t>
            </a:fld>
            <a:endParaRPr lang="ja-JP" altLang="en-US"/>
          </a:p>
        </p:txBody>
      </p:sp>
      <p:sp>
        <p:nvSpPr>
          <p:cNvPr id="5" name="Footer Placeholder 4"/>
          <p:cNvSpPr>
            <a:spLocks noGrp="1"/>
          </p:cNvSpPr>
          <p:nvPr>
            <p:ph type="ftr" sz="quarter" idx="11"/>
          </p:nvPr>
        </p:nvSpPr>
        <p:spPr/>
        <p:txBody>
          <a:bodyPr/>
          <a:lstStyle/>
          <a:p>
            <a:endParaRPr lang="ja-JP" altLang="en-US"/>
          </a:p>
        </p:txBody>
      </p:sp>
      <p:sp>
        <p:nvSpPr>
          <p:cNvPr id="6" name="Slide Number Placeholder 5"/>
          <p:cNvSpPr>
            <a:spLocks noGrp="1"/>
          </p:cNvSpPr>
          <p:nvPr>
            <p:ph type="sldNum" sz="quarter" idx="12"/>
          </p:nvPr>
        </p:nvSpPr>
        <p:spPr/>
        <p:txBody>
          <a:bodyPr/>
          <a:lstStyle/>
          <a:p>
            <a:fld id="{136B4173-4647-A441-9722-39437EB611D2}" type="slidenum">
              <a:rPr lang="ja-JP" altLang="en-US" smtClean="0"/>
              <a:pPr/>
              <a:t>‹#›</a:t>
            </a:fld>
            <a:endParaRPr lang="ja-JP" altLang="en-US"/>
          </a:p>
        </p:txBody>
      </p:sp>
    </p:spTree>
    <p:extLst>
      <p:ext uri="{BB962C8B-B14F-4D97-AF65-F5344CB8AC3E}">
        <p14:creationId xmlns:p14="http://schemas.microsoft.com/office/powerpoint/2010/main" val="392783287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1B569FD0-AE3F-3249-9D3A-EC4F883F7CDC}" type="datetime1">
              <a:rPr kumimoji="1" lang="ja-JP" altLang="en-US" smtClean="0"/>
              <a:t>2020/10/25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36B4173-4647-A441-9722-39437EB611D2}" type="slidenum">
              <a:rPr lang="ja-JP" altLang="en-US" smtClean="0"/>
              <a:pPr/>
              <a:t>‹#›</a:t>
            </a:fld>
            <a:endParaRPr lang="ja-JP" altLang="en-US"/>
          </a:p>
        </p:txBody>
      </p:sp>
      <p:cxnSp>
        <p:nvCxnSpPr>
          <p:cNvPr id="7" name="直線コネクタ 6">
            <a:extLst>
              <a:ext uri="{FF2B5EF4-FFF2-40B4-BE49-F238E27FC236}">
                <a16:creationId xmlns:a16="http://schemas.microsoft.com/office/drawing/2014/main" id="{44B6A06C-BFBF-1E4D-A767-B85565C5143A}"/>
              </a:ext>
            </a:extLst>
          </p:cNvPr>
          <p:cNvCxnSpPr/>
          <p:nvPr userDrawn="1"/>
        </p:nvCxnSpPr>
        <p:spPr>
          <a:xfrm>
            <a:off x="-4101" y="829340"/>
            <a:ext cx="12192000"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5226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C83FD42C-07BE-EA49-8B97-5DF468F74DD1}" type="datetime1">
              <a:rPr kumimoji="1" lang="ja-JP" altLang="en-US" smtClean="0"/>
              <a:t>2020/10/25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36B4173-4647-A441-9722-39437EB611D2}" type="slidenum">
              <a:rPr kumimoji="1" lang="ja-JP" altLang="en-US" smtClean="0"/>
              <a:t>‹#›</a:t>
            </a:fld>
            <a:endParaRPr kumimoji="1" lang="ja-JP" altLang="en-US"/>
          </a:p>
        </p:txBody>
      </p:sp>
    </p:spTree>
    <p:extLst>
      <p:ext uri="{BB962C8B-B14F-4D97-AF65-F5344CB8AC3E}">
        <p14:creationId xmlns:p14="http://schemas.microsoft.com/office/powerpoint/2010/main" val="2693420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2F9B1C28-8E09-2C44-8349-484F69CBB797}" type="datetime1">
              <a:rPr kumimoji="1" lang="ja-JP" altLang="en-US" smtClean="0"/>
              <a:t>2020/10/25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36B4173-4647-A441-9722-39437EB611D2}" type="slidenum">
              <a:rPr kumimoji="1" lang="ja-JP" altLang="en-US" smtClean="0"/>
              <a:t>‹#›</a:t>
            </a:fld>
            <a:endParaRPr kumimoji="1" lang="ja-JP" altLang="en-US"/>
          </a:p>
        </p:txBody>
      </p:sp>
    </p:spTree>
    <p:extLst>
      <p:ext uri="{BB962C8B-B14F-4D97-AF65-F5344CB8AC3E}">
        <p14:creationId xmlns:p14="http://schemas.microsoft.com/office/powerpoint/2010/main" val="3891628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A03AADDD-4429-9742-9B72-B1597A4254FE}" type="datetime1">
              <a:rPr kumimoji="1" lang="ja-JP" altLang="en-US" smtClean="0"/>
              <a:t>2020/10/25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36B4173-4647-A441-9722-39437EB611D2}" type="slidenum">
              <a:rPr kumimoji="1" lang="ja-JP" altLang="en-US" smtClean="0"/>
              <a:t>‹#›</a:t>
            </a:fld>
            <a:endParaRPr kumimoji="1" lang="ja-JP" altLang="en-US"/>
          </a:p>
        </p:txBody>
      </p:sp>
    </p:spTree>
    <p:extLst>
      <p:ext uri="{BB962C8B-B14F-4D97-AF65-F5344CB8AC3E}">
        <p14:creationId xmlns:p14="http://schemas.microsoft.com/office/powerpoint/2010/main" val="3079075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E7D89213-4743-DF44-9E86-A6E5CE1D1BD3}" type="datetime1">
              <a:rPr kumimoji="1" lang="ja-JP" altLang="en-US" smtClean="0"/>
              <a:t>2020/10/25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36B4173-4647-A441-9722-39437EB611D2}" type="slidenum">
              <a:rPr kumimoji="1" lang="ja-JP" altLang="en-US" smtClean="0"/>
              <a:t>‹#›</a:t>
            </a:fld>
            <a:endParaRPr kumimoji="1" lang="ja-JP" altLang="en-US"/>
          </a:p>
        </p:txBody>
      </p:sp>
    </p:spTree>
    <p:extLst>
      <p:ext uri="{BB962C8B-B14F-4D97-AF65-F5344CB8AC3E}">
        <p14:creationId xmlns:p14="http://schemas.microsoft.com/office/powerpoint/2010/main" val="414683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951E1A-B84A-9B47-99F7-3BF1B4C75977}" type="datetime1">
              <a:rPr kumimoji="1" lang="ja-JP" altLang="en-US" smtClean="0"/>
              <a:t>2020/10/25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36B4173-4647-A441-9722-39437EB611D2}" type="slidenum">
              <a:rPr kumimoji="1" lang="ja-JP" altLang="en-US" smtClean="0"/>
              <a:t>‹#›</a:t>
            </a:fld>
            <a:endParaRPr kumimoji="1" lang="ja-JP" altLang="en-US"/>
          </a:p>
        </p:txBody>
      </p:sp>
    </p:spTree>
    <p:extLst>
      <p:ext uri="{BB962C8B-B14F-4D97-AF65-F5344CB8AC3E}">
        <p14:creationId xmlns:p14="http://schemas.microsoft.com/office/powerpoint/2010/main" val="3089491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0B53DFC-7FD3-6840-A5F1-A2E904479672}" type="datetime1">
              <a:rPr lang="ja-JP" altLang="en-US" smtClean="0"/>
              <a:pPr/>
              <a:t>2020/10/25</a:t>
            </a:fld>
            <a:endParaRPr lang="ja-JP" altLang="en-US"/>
          </a:p>
        </p:txBody>
      </p:sp>
      <p:sp>
        <p:nvSpPr>
          <p:cNvPr id="6" name="Footer Placeholder 5"/>
          <p:cNvSpPr>
            <a:spLocks noGrp="1"/>
          </p:cNvSpPr>
          <p:nvPr>
            <p:ph type="ftr" sz="quarter" idx="11"/>
          </p:nvPr>
        </p:nvSpPr>
        <p:spPr/>
        <p:txBody>
          <a:bodyPr/>
          <a:lstStyle/>
          <a:p>
            <a:endParaRPr lang="ja-JP" altLang="en-US"/>
          </a:p>
        </p:txBody>
      </p:sp>
      <p:sp>
        <p:nvSpPr>
          <p:cNvPr id="7" name="Slide Number Placeholder 6"/>
          <p:cNvSpPr>
            <a:spLocks noGrp="1"/>
          </p:cNvSpPr>
          <p:nvPr>
            <p:ph type="sldNum" sz="quarter" idx="12"/>
          </p:nvPr>
        </p:nvSpPr>
        <p:spPr/>
        <p:txBody>
          <a:bodyPr/>
          <a:lstStyle/>
          <a:p>
            <a:fld id="{136B4173-4647-A441-9722-39437EB611D2}" type="slidenum">
              <a:rPr lang="ja-JP" altLang="en-US" smtClean="0"/>
              <a:pPr/>
              <a:t>‹#›</a:t>
            </a:fld>
            <a:endParaRPr lang="ja-JP" altLang="en-US"/>
          </a:p>
        </p:txBody>
      </p:sp>
    </p:spTree>
    <p:extLst>
      <p:ext uri="{BB962C8B-B14F-4D97-AF65-F5344CB8AC3E}">
        <p14:creationId xmlns:p14="http://schemas.microsoft.com/office/powerpoint/2010/main" val="3949588156"/>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9BFBFD6-FC46-BA44-ACFC-2DCDA69FB0E4}" type="datetime1">
              <a:rPr kumimoji="1" lang="ja-JP" altLang="en-US" smtClean="0"/>
              <a:t>2020/10/25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36B4173-4647-A441-9722-39437EB611D2}" type="slidenum">
              <a:rPr kumimoji="1" lang="ja-JP" altLang="en-US" smtClean="0"/>
              <a:t>‹#›</a:t>
            </a:fld>
            <a:endParaRPr kumimoji="1" lang="ja-JP" altLang="en-US"/>
          </a:p>
        </p:txBody>
      </p:sp>
    </p:spTree>
    <p:extLst>
      <p:ext uri="{BB962C8B-B14F-4D97-AF65-F5344CB8AC3E}">
        <p14:creationId xmlns:p14="http://schemas.microsoft.com/office/powerpoint/2010/main" val="3018062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
第 </a:t>
            </a:r>
            <a:r>
              <a:rPr lang="en-US" altLang="ja-JP"/>
              <a:t>2 </a:t>
            </a:r>
            <a:r>
              <a:rPr lang="ja-JP" altLang="en-US"/>
              <a:t>レベル
第 </a:t>
            </a:r>
            <a:r>
              <a:rPr lang="en-US" altLang="ja-JP"/>
              <a:t>3 </a:t>
            </a:r>
            <a:r>
              <a:rPr lang="ja-JP" altLang="en-US"/>
              <a:t>レベル
第 </a:t>
            </a:r>
            <a:r>
              <a:rPr lang="en-US" altLang="ja-JP"/>
              <a:t>4 </a:t>
            </a:r>
            <a:r>
              <a:rPr lang="ja-JP" altLang="en-US"/>
              <a:t>レベル
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B53DFC-7FD3-6840-A5F1-A2E904479672}" type="datetime1">
              <a:rPr lang="ja-JP" altLang="en-US" smtClean="0"/>
              <a:pPr/>
              <a:t>2020/10/25</a:t>
            </a:fld>
            <a:endParaRPr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B4173-4647-A441-9722-39437EB611D2}" type="slidenum">
              <a:rPr lang="ja-JP" altLang="en-US" smtClean="0"/>
              <a:pPr/>
              <a:t>‹#›</a:t>
            </a:fld>
            <a:endParaRPr lang="ja-JP" altLang="en-US"/>
          </a:p>
        </p:txBody>
      </p:sp>
    </p:spTree>
    <p:extLst>
      <p:ext uri="{BB962C8B-B14F-4D97-AF65-F5344CB8AC3E}">
        <p14:creationId xmlns:p14="http://schemas.microsoft.com/office/powerpoint/2010/main" val="192532430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3.jpeg"/><Relationship Id="rId5" Type="http://schemas.openxmlformats.org/officeDocument/2006/relationships/image" Target="../media/image7.tiff"/><Relationship Id="rId10" Type="http://schemas.openxmlformats.org/officeDocument/2006/relationships/image" Target="../media/image12.jpeg"/><Relationship Id="rId4" Type="http://schemas.openxmlformats.org/officeDocument/2006/relationships/image" Target="../media/image6.tiff"/><Relationship Id="rId9"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blog.nocodelab.jp/entry/twittel" TargetMode="External"/><Relationship Id="rId2" Type="http://schemas.openxmlformats.org/officeDocument/2006/relationships/hyperlink" Target="https://bubble.i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slideLayout" Target="../slideLayouts/slideLayout2.xml"/><Relationship Id="rId1" Type="http://schemas.openxmlformats.org/officeDocument/2006/relationships/video" Target="https://www.youtube.com/embed/z2iei8fw1Jg?feature=o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23.svg"/><Relationship Id="rId18" Type="http://schemas.openxmlformats.org/officeDocument/2006/relationships/image" Target="../media/image28.png"/><Relationship Id="rId26" Type="http://schemas.openxmlformats.org/officeDocument/2006/relationships/image" Target="../media/image5.tiff"/><Relationship Id="rId3" Type="http://schemas.openxmlformats.org/officeDocument/2006/relationships/image" Target="../media/image10.tiff"/><Relationship Id="rId21" Type="http://schemas.openxmlformats.org/officeDocument/2006/relationships/image" Target="../media/image31.svg"/><Relationship Id="rId34" Type="http://schemas.openxmlformats.org/officeDocument/2006/relationships/image" Target="../media/image43.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5" Type="http://schemas.openxmlformats.org/officeDocument/2006/relationships/image" Target="../media/image35.tiff"/><Relationship Id="rId33" Type="http://schemas.openxmlformats.org/officeDocument/2006/relationships/image" Target="../media/image42.png"/><Relationship Id="rId2" Type="http://schemas.openxmlformats.org/officeDocument/2006/relationships/image" Target="../media/image4.png"/><Relationship Id="rId16" Type="http://schemas.openxmlformats.org/officeDocument/2006/relationships/image" Target="../media/image26.png"/><Relationship Id="rId20" Type="http://schemas.openxmlformats.org/officeDocument/2006/relationships/image" Target="../media/image30.png"/><Relationship Id="rId29" Type="http://schemas.openxmlformats.org/officeDocument/2006/relationships/image" Target="../media/image38.sv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svg"/><Relationship Id="rId24" Type="http://schemas.openxmlformats.org/officeDocument/2006/relationships/image" Target="../media/image34.tiff"/><Relationship Id="rId32" Type="http://schemas.openxmlformats.org/officeDocument/2006/relationships/image" Target="../media/image41.svg"/><Relationship Id="rId5" Type="http://schemas.openxmlformats.org/officeDocument/2006/relationships/image" Target="../media/image15.tiff"/><Relationship Id="rId15" Type="http://schemas.openxmlformats.org/officeDocument/2006/relationships/image" Target="../media/image25.svg"/><Relationship Id="rId23" Type="http://schemas.openxmlformats.org/officeDocument/2006/relationships/image" Target="../media/image33.png"/><Relationship Id="rId28" Type="http://schemas.openxmlformats.org/officeDocument/2006/relationships/image" Target="../media/image37.png"/><Relationship Id="rId10" Type="http://schemas.openxmlformats.org/officeDocument/2006/relationships/image" Target="../media/image20.png"/><Relationship Id="rId19" Type="http://schemas.openxmlformats.org/officeDocument/2006/relationships/image" Target="../media/image29.svg"/><Relationship Id="rId31" Type="http://schemas.openxmlformats.org/officeDocument/2006/relationships/image" Target="../media/image40.png"/><Relationship Id="rId4" Type="http://schemas.openxmlformats.org/officeDocument/2006/relationships/image" Target="../media/image14.tiff"/><Relationship Id="rId9" Type="http://schemas.openxmlformats.org/officeDocument/2006/relationships/image" Target="../media/image19.tiff"/><Relationship Id="rId14" Type="http://schemas.openxmlformats.org/officeDocument/2006/relationships/image" Target="../media/image24.png"/><Relationship Id="rId22" Type="http://schemas.openxmlformats.org/officeDocument/2006/relationships/image" Target="../media/image32.tiff"/><Relationship Id="rId27" Type="http://schemas.openxmlformats.org/officeDocument/2006/relationships/image" Target="../media/image36.png"/><Relationship Id="rId30" Type="http://schemas.openxmlformats.org/officeDocument/2006/relationships/image" Target="../media/image39.tiff"/><Relationship Id="rId35" Type="http://schemas.openxmlformats.org/officeDocument/2006/relationships/image" Target="../media/image6.tiff"/><Relationship Id="rId8" Type="http://schemas.openxmlformats.org/officeDocument/2006/relationships/image" Target="../media/image18.tiff"/></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0</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916257" y="2271193"/>
            <a:ext cx="10359483" cy="1569660"/>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どうやったら</a:t>
            </a:r>
            <a:endParaRPr lang="en-US" altLang="ja-JP" sz="4800" dirty="0">
              <a:latin typeface="Meiryo UI" panose="020B0604030504040204" pitchFamily="34" charset="-128"/>
              <a:ea typeface="Meiryo UI" panose="020B0604030504040204" pitchFamily="34" charset="-128"/>
            </a:endParaRPr>
          </a:p>
          <a:p>
            <a:pPr algn="ctr"/>
            <a:r>
              <a:rPr kumimoji="1" lang="ja-JP" altLang="en-US" sz="4800">
                <a:latin typeface="Meiryo UI" panose="020B0604030504040204" pitchFamily="34" charset="-128"/>
                <a:ea typeface="Meiryo UI" panose="020B0604030504040204" pitchFamily="34" charset="-128"/>
              </a:rPr>
              <a:t>アプリがつくれる？</a:t>
            </a:r>
          </a:p>
        </p:txBody>
      </p:sp>
      <p:sp>
        <p:nvSpPr>
          <p:cNvPr id="8" name="テキスト ボックス 7">
            <a:extLst>
              <a:ext uri="{FF2B5EF4-FFF2-40B4-BE49-F238E27FC236}">
                <a16:creationId xmlns:a16="http://schemas.microsoft.com/office/drawing/2014/main" id="{001A7887-46B3-5042-87A6-F82B0CF2E38F}"/>
              </a:ext>
            </a:extLst>
          </p:cNvPr>
          <p:cNvSpPr txBox="1"/>
          <p:nvPr/>
        </p:nvSpPr>
        <p:spPr>
          <a:xfrm>
            <a:off x="916256" y="4218211"/>
            <a:ext cx="10359483" cy="954107"/>
          </a:xfrm>
          <a:prstGeom prst="rect">
            <a:avLst/>
          </a:prstGeom>
          <a:noFill/>
        </p:spPr>
        <p:txBody>
          <a:bodyPr wrap="square" rtlCol="0">
            <a:spAutoFit/>
          </a:bodyPr>
          <a:lstStyle/>
          <a:p>
            <a:pPr algn="ctr"/>
            <a:r>
              <a:rPr lang="en-US" altLang="ja-JP" sz="2800" dirty="0">
                <a:latin typeface="Meiryo UI" panose="020B0604030504040204" pitchFamily="34" charset="-128"/>
                <a:ea typeface="Meiryo UI" panose="020B0604030504040204" pitchFamily="34" charset="-128"/>
              </a:rPr>
              <a:t>20201031</a:t>
            </a:r>
          </a:p>
          <a:p>
            <a:pPr algn="ctr"/>
            <a:r>
              <a:rPr kumimoji="1" lang="ja-JP" altLang="en-US" sz="2800">
                <a:latin typeface="Meiryo UI" panose="020B0604030504040204" pitchFamily="34" charset="-128"/>
                <a:ea typeface="Meiryo UI" panose="020B0604030504040204" pitchFamily="34" charset="-128"/>
              </a:rPr>
              <a:t>宮野恵太</a:t>
            </a:r>
            <a:r>
              <a:rPr kumimoji="1" lang="en-US" altLang="ja-JP" sz="2800" dirty="0">
                <a:latin typeface="Meiryo UI" panose="020B0604030504040204" pitchFamily="34" charset="-128"/>
                <a:ea typeface="Meiryo UI" panose="020B0604030504040204" pitchFamily="34" charset="-128"/>
              </a:rPr>
              <a:t> @</a:t>
            </a:r>
            <a:r>
              <a:rPr kumimoji="1" lang="en-US" altLang="ja-JP" sz="2800" dirty="0" err="1">
                <a:latin typeface="Meiryo UI" panose="020B0604030504040204" pitchFamily="34" charset="-128"/>
                <a:ea typeface="Meiryo UI" panose="020B0604030504040204" pitchFamily="34" charset="-128"/>
              </a:rPr>
              <a:t>estie</a:t>
            </a:r>
            <a:r>
              <a:rPr lang="en-US" altLang="ja-JP" sz="2800" dirty="0">
                <a:latin typeface="Meiryo UI" panose="020B0604030504040204" pitchFamily="34" charset="-128"/>
                <a:ea typeface="Meiryo UI" panose="020B0604030504040204" pitchFamily="34" charset="-128"/>
              </a:rPr>
              <a:t>, </a:t>
            </a:r>
            <a:r>
              <a:rPr lang="en-US" altLang="ja-JP" sz="2800" dirty="0" err="1">
                <a:latin typeface="Meiryo UI" panose="020B0604030504040204" pitchFamily="34" charset="-128"/>
                <a:ea typeface="Meiryo UI" panose="020B0604030504040204" pitchFamily="34" charset="-128"/>
              </a:rPr>
              <a:t>inc</a:t>
            </a:r>
            <a:endParaRPr kumimoji="1" lang="ja-JP" altLang="en-US" sz="2800">
              <a:latin typeface="Meiryo UI" panose="020B0604030504040204" pitchFamily="34" charset="-128"/>
              <a:ea typeface="Meiryo UI" panose="020B0604030504040204" pitchFamily="34" charset="-128"/>
            </a:endParaRPr>
          </a:p>
        </p:txBody>
      </p:sp>
      <p:pic>
        <p:nvPicPr>
          <p:cNvPr id="1028" name="Picture 4" descr="Google Developers Japan: Android Studio 3.2 Canary">
            <a:extLst>
              <a:ext uri="{FF2B5EF4-FFF2-40B4-BE49-F238E27FC236}">
                <a16:creationId xmlns:a16="http://schemas.microsoft.com/office/drawing/2014/main" id="{02F06ED0-38F5-CC44-AF5B-67B23FC3B108}"/>
              </a:ext>
            </a:extLst>
          </p:cNvPr>
          <p:cNvPicPr>
            <a:picLocks noChangeAspect="1" noChangeArrowheads="1"/>
          </p:cNvPicPr>
          <p:nvPr/>
        </p:nvPicPr>
        <p:blipFill>
          <a:blip r:embed="rId2">
            <a:alphaModFix amt="55000"/>
            <a:extLst>
              <a:ext uri="{28A0092B-C50C-407E-A947-70E740481C1C}">
                <a14:useLocalDpi xmlns:a14="http://schemas.microsoft.com/office/drawing/2010/main" val="0"/>
              </a:ext>
            </a:extLst>
          </a:blip>
          <a:srcRect/>
          <a:stretch>
            <a:fillRect/>
          </a:stretch>
        </p:blipFill>
        <p:spPr bwMode="auto">
          <a:xfrm>
            <a:off x="1421223" y="1538017"/>
            <a:ext cx="1629278" cy="14663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Xcode 11.4｣をリリース | 気になる、記になる…">
            <a:extLst>
              <a:ext uri="{FF2B5EF4-FFF2-40B4-BE49-F238E27FC236}">
                <a16:creationId xmlns:a16="http://schemas.microsoft.com/office/drawing/2014/main" id="{C671B19B-045F-594D-8599-33E0D52CE8B5}"/>
              </a:ext>
            </a:extLst>
          </p:cNvPr>
          <p:cNvPicPr>
            <a:picLocks noChangeAspect="1" noChangeArrowheads="1"/>
          </p:cNvPicPr>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1528306" y="5172318"/>
            <a:ext cx="1415112" cy="1415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スマートフォンのアプリのイラスト | かわいいフリー素材集 いらすとや">
            <a:extLst>
              <a:ext uri="{FF2B5EF4-FFF2-40B4-BE49-F238E27FC236}">
                <a16:creationId xmlns:a16="http://schemas.microsoft.com/office/drawing/2014/main" id="{FC6254A8-12CF-6C40-ABF5-90A537E87E8D}"/>
              </a:ext>
            </a:extLst>
          </p:cNvPr>
          <p:cNvPicPr>
            <a:picLocks noChangeAspect="1" noChangeArrowheads="1"/>
          </p:cNvPicPr>
          <p:nvPr/>
        </p:nvPicPr>
        <p:blipFill>
          <a:blip r:embed="rId4">
            <a:alphaModFix amt="47000"/>
            <a:extLst>
              <a:ext uri="{28A0092B-C50C-407E-A947-70E740481C1C}">
                <a14:useLocalDpi xmlns:a14="http://schemas.microsoft.com/office/drawing/2010/main" val="0"/>
              </a:ext>
            </a:extLst>
          </a:blip>
          <a:srcRect/>
          <a:stretch>
            <a:fillRect/>
          </a:stretch>
        </p:blipFill>
        <p:spPr bwMode="auto">
          <a:xfrm>
            <a:off x="8618911" y="1525716"/>
            <a:ext cx="3079336" cy="351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5058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やりたいこと</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9</a:t>
            </a:fld>
            <a:endParaRPr kumimoji="1" lang="ja-JP" altLang="en-US"/>
          </a:p>
        </p:txBody>
      </p:sp>
      <p:sp>
        <p:nvSpPr>
          <p:cNvPr id="3" name="正方形/長方形 2">
            <a:extLst>
              <a:ext uri="{FF2B5EF4-FFF2-40B4-BE49-F238E27FC236}">
                <a16:creationId xmlns:a16="http://schemas.microsoft.com/office/drawing/2014/main" id="{4DF12985-DCEC-ED47-AF17-AAD9E49ED166}"/>
              </a:ext>
            </a:extLst>
          </p:cNvPr>
          <p:cNvSpPr/>
          <p:nvPr/>
        </p:nvSpPr>
        <p:spPr>
          <a:xfrm>
            <a:off x="491236" y="934720"/>
            <a:ext cx="11209528" cy="1513840"/>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Wingdings" pitchFamily="2" charset="2"/>
              <a:buChar char="Ø"/>
            </a:pPr>
            <a:r>
              <a:rPr lang="ja-JP" altLang="en-US" sz="2800">
                <a:solidFill>
                  <a:schemeClr val="tx1"/>
                </a:solidFill>
                <a:latin typeface="Meiryo UI" panose="020B0604030504040204" pitchFamily="34" charset="-128"/>
                <a:ea typeface="Meiryo UI" panose="020B0604030504040204" pitchFamily="34" charset="-128"/>
              </a:rPr>
              <a:t>ギターを弾く感覚をみんなと共有したい</a:t>
            </a:r>
            <a:endParaRPr lang="en-US" altLang="ja-JP" sz="2800" dirty="0">
              <a:solidFill>
                <a:schemeClr val="tx1"/>
              </a:solidFill>
              <a:latin typeface="Meiryo UI" panose="020B0604030504040204" pitchFamily="34" charset="-128"/>
              <a:ea typeface="Meiryo UI" panose="020B0604030504040204" pitchFamily="34" charset="-128"/>
            </a:endParaRPr>
          </a:p>
          <a:p>
            <a:pPr marL="914400" lvl="1" indent="-457200">
              <a:buFont typeface="Wingdings" pitchFamily="2" charset="2"/>
              <a:buChar char="ü"/>
            </a:pPr>
            <a:endParaRPr kumimoji="1" lang="en-US" altLang="ja-JP" dirty="0">
              <a:solidFill>
                <a:schemeClr val="tx1"/>
              </a:solidFill>
              <a:latin typeface="Meiryo UI" panose="020B0604030504040204" pitchFamily="34" charset="-128"/>
              <a:ea typeface="Meiryo UI" panose="020B0604030504040204" pitchFamily="34" charset="-128"/>
            </a:endParaRPr>
          </a:p>
          <a:p>
            <a:pPr marL="914400" lvl="1" indent="-457200">
              <a:buFont typeface="Wingdings" pitchFamily="2" charset="2"/>
              <a:buChar char="ü"/>
            </a:pPr>
            <a:r>
              <a:rPr kumimoji="1" lang="ja-JP" altLang="en-US" sz="2000" u="sng">
                <a:solidFill>
                  <a:schemeClr val="tx1"/>
                </a:solidFill>
                <a:latin typeface="Meiryo UI" panose="020B0604030504040204" pitchFamily="34" charset="-128"/>
                <a:ea typeface="Meiryo UI" panose="020B0604030504040204" pitchFamily="34" charset="-128"/>
              </a:rPr>
              <a:t>ギターに限らず、いろんなジャンルで感覚を共有したり、拡張できたりしないか</a:t>
            </a:r>
          </a:p>
        </p:txBody>
      </p:sp>
      <p:pic>
        <p:nvPicPr>
          <p:cNvPr id="9" name="図 8" descr="ダイアグラム&#10;&#10;自動的に生成された説明">
            <a:extLst>
              <a:ext uri="{FF2B5EF4-FFF2-40B4-BE49-F238E27FC236}">
                <a16:creationId xmlns:a16="http://schemas.microsoft.com/office/drawing/2014/main" id="{37CBB315-B053-4F48-B2F8-1D3225F90981}"/>
              </a:ext>
            </a:extLst>
          </p:cNvPr>
          <p:cNvPicPr>
            <a:picLocks noChangeAspect="1"/>
          </p:cNvPicPr>
          <p:nvPr/>
        </p:nvPicPr>
        <p:blipFill>
          <a:blip r:embed="rId2"/>
          <a:stretch>
            <a:fillRect/>
          </a:stretch>
        </p:blipFill>
        <p:spPr>
          <a:xfrm>
            <a:off x="491235" y="3157043"/>
            <a:ext cx="5530231" cy="3199307"/>
          </a:xfrm>
          <a:prstGeom prst="rect">
            <a:avLst/>
          </a:prstGeom>
        </p:spPr>
      </p:pic>
      <p:pic>
        <p:nvPicPr>
          <p:cNvPr id="11" name="図 10">
            <a:extLst>
              <a:ext uri="{FF2B5EF4-FFF2-40B4-BE49-F238E27FC236}">
                <a16:creationId xmlns:a16="http://schemas.microsoft.com/office/drawing/2014/main" id="{2DE9CCD9-A8DA-9246-AC08-1A81C5CBE337}"/>
              </a:ext>
            </a:extLst>
          </p:cNvPr>
          <p:cNvPicPr>
            <a:picLocks noChangeAspect="1"/>
          </p:cNvPicPr>
          <p:nvPr/>
        </p:nvPicPr>
        <p:blipFill>
          <a:blip r:embed="rId3"/>
          <a:stretch>
            <a:fillRect/>
          </a:stretch>
        </p:blipFill>
        <p:spPr>
          <a:xfrm>
            <a:off x="7464451" y="2667751"/>
            <a:ext cx="3203549" cy="3871161"/>
          </a:xfrm>
          <a:prstGeom prst="rect">
            <a:avLst/>
          </a:prstGeom>
        </p:spPr>
      </p:pic>
      <p:sp>
        <p:nvSpPr>
          <p:cNvPr id="12" name="テキスト ボックス 11">
            <a:extLst>
              <a:ext uri="{FF2B5EF4-FFF2-40B4-BE49-F238E27FC236}">
                <a16:creationId xmlns:a16="http://schemas.microsoft.com/office/drawing/2014/main" id="{F88E92BD-E330-E045-A746-878590827B6D}"/>
              </a:ext>
            </a:extLst>
          </p:cNvPr>
          <p:cNvSpPr txBox="1"/>
          <p:nvPr/>
        </p:nvSpPr>
        <p:spPr>
          <a:xfrm>
            <a:off x="7132841" y="6506031"/>
            <a:ext cx="4312399" cy="430887"/>
          </a:xfrm>
          <a:prstGeom prst="rect">
            <a:avLst/>
          </a:prstGeom>
          <a:noFill/>
        </p:spPr>
        <p:txBody>
          <a:bodyPr wrap="none" rtlCol="0">
            <a:spAutoFit/>
          </a:bodyPr>
          <a:lstStyle/>
          <a:p>
            <a:r>
              <a:rPr lang="en" altLang="ja-JP" sz="1100" dirty="0"/>
              <a:t>Learning the signatures of the human grasp using a scalable tactile glove</a:t>
            </a:r>
            <a:br>
              <a:rPr lang="en" altLang="ja-JP" sz="1100" dirty="0"/>
            </a:br>
            <a:r>
              <a:rPr lang="en" altLang="ja-JP" sz="1000" dirty="0"/>
              <a:t>https://</a:t>
            </a:r>
            <a:r>
              <a:rPr lang="en" altLang="ja-JP" sz="1000" dirty="0" err="1"/>
              <a:t>www.nature.com</a:t>
            </a:r>
            <a:r>
              <a:rPr lang="en" altLang="ja-JP" sz="1000" dirty="0"/>
              <a:t>/articles/s41586-019-1234-z</a:t>
            </a:r>
            <a:endParaRPr kumimoji="1" lang="ja-JP" altLang="en-US" sz="1100"/>
          </a:p>
        </p:txBody>
      </p:sp>
    </p:spTree>
    <p:extLst>
      <p:ext uri="{BB962C8B-B14F-4D97-AF65-F5344CB8AC3E}">
        <p14:creationId xmlns:p14="http://schemas.microsoft.com/office/powerpoint/2010/main" val="2933818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どんな経緯で会社をはじめたのか（ドコモ時代）</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1569660"/>
          </a:xfrm>
          <a:prstGeom prst="rect">
            <a:avLst/>
          </a:prstGeom>
          <a:noFill/>
        </p:spPr>
        <p:txBody>
          <a:bodyPr wrap="square" rtlCol="0">
            <a:spAutoFit/>
          </a:bodyPr>
          <a:lstStyle/>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ドコモへの入社理由</a:t>
            </a: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手の感覚伝えられればだれでもすぐギター弾けるようになる？？</a:t>
            </a:r>
            <a:endParaRPr kumimoji="1"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あとは連想ゲーム</a:t>
            </a:r>
            <a:endParaRPr kumimoji="1"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手の感覚</a:t>
            </a:r>
            <a:r>
              <a:rPr lang="en-US" altLang="ja-JP" sz="2400" dirty="0">
                <a:latin typeface="Meiryo UI" panose="020B0604030504040204" pitchFamily="34" charset="-128"/>
                <a:ea typeface="Meiryo UI" panose="020B0604030504040204" pitchFamily="34" charset="-128"/>
              </a:rPr>
              <a:t> -&gt; </a:t>
            </a:r>
            <a:r>
              <a:rPr lang="ja-JP" altLang="en-US" sz="2400">
                <a:latin typeface="Meiryo UI" panose="020B0604030504040204" pitchFamily="34" charset="-128"/>
                <a:ea typeface="Meiryo UI" panose="020B0604030504040204" pitchFamily="34" charset="-128"/>
              </a:rPr>
              <a:t>触覚</a:t>
            </a:r>
            <a:r>
              <a:rPr lang="en-US" altLang="ja-JP" sz="2400" dirty="0">
                <a:latin typeface="Meiryo UI" panose="020B0604030504040204" pitchFamily="34" charset="-128"/>
                <a:ea typeface="Meiryo UI" panose="020B0604030504040204" pitchFamily="34" charset="-128"/>
              </a:rPr>
              <a:t> -&gt; </a:t>
            </a:r>
            <a:r>
              <a:rPr lang="ja-JP" altLang="en-US" sz="2400">
                <a:latin typeface="Meiryo UI" panose="020B0604030504040204" pitchFamily="34" charset="-128"/>
                <a:ea typeface="Meiryo UI" panose="020B0604030504040204" pitchFamily="34" charset="-128"/>
              </a:rPr>
              <a:t>触覚通信</a:t>
            </a:r>
            <a:r>
              <a:rPr lang="en-US" altLang="ja-JP" sz="2400" dirty="0">
                <a:latin typeface="Meiryo UI" panose="020B0604030504040204" pitchFamily="34" charset="-128"/>
                <a:ea typeface="Meiryo UI" panose="020B0604030504040204" pitchFamily="34" charset="-128"/>
              </a:rPr>
              <a:t> -&gt; 5G -&gt; </a:t>
            </a:r>
            <a:r>
              <a:rPr lang="ja-JP" altLang="en-US" sz="2400">
                <a:latin typeface="Meiryo UI" panose="020B0604030504040204" pitchFamily="34" charset="-128"/>
                <a:ea typeface="Meiryo UI" panose="020B0604030504040204" pitchFamily="34" charset="-128"/>
              </a:rPr>
              <a:t>ドコモ</a:t>
            </a:r>
          </a:p>
        </p:txBody>
      </p:sp>
      <p:pic>
        <p:nvPicPr>
          <p:cNvPr id="8194" name="Picture 2" descr="お知らせ] NTTドコモ５G通信提供開始のお知らせ｜ナゴヤ イノベーターズ ガレージ">
            <a:extLst>
              <a:ext uri="{FF2B5EF4-FFF2-40B4-BE49-F238E27FC236}">
                <a16:creationId xmlns:a16="http://schemas.microsoft.com/office/drawing/2014/main" id="{6070EE31-7296-F74E-ACE3-60F890BD5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803" y="3630451"/>
            <a:ext cx="4536393" cy="2908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1917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どんな経緯で会社をはじめたのか（ドコモ時代）</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11</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1569660"/>
          </a:xfrm>
          <a:prstGeom prst="rect">
            <a:avLst/>
          </a:prstGeom>
          <a:noFill/>
        </p:spPr>
        <p:txBody>
          <a:bodyPr wrap="square" rtlCol="0">
            <a:spAutoFit/>
          </a:bodyPr>
          <a:lstStyle/>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ドコモでやったこと</a:t>
            </a: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ネットワークの分析</a:t>
            </a:r>
            <a:endParaRPr lang="en-US" altLang="ja-JP" sz="2400" dirty="0">
              <a:latin typeface="Meiryo UI" panose="020B0604030504040204" pitchFamily="34" charset="-128"/>
              <a:ea typeface="Meiryo UI" panose="020B0604030504040204" pitchFamily="34" charset="-128"/>
            </a:endParaRPr>
          </a:p>
          <a:p>
            <a:pPr marL="1257300" lvl="2" indent="-342900">
              <a:buFont typeface="Wingdings" pitchFamily="2" charset="2"/>
              <a:buChar char="ü"/>
            </a:pPr>
            <a:r>
              <a:rPr lang="ja-JP" altLang="en-US" sz="2400">
                <a:latin typeface="Meiryo UI" panose="020B0604030504040204" pitchFamily="34" charset="-128"/>
                <a:ea typeface="Meiryo UI" panose="020B0604030504040204" pitchFamily="34" charset="-128"/>
              </a:rPr>
              <a:t>「最大通信速度が</a:t>
            </a:r>
            <a:r>
              <a:rPr lang="en-US" altLang="ja-JP" sz="2400" dirty="0">
                <a:latin typeface="Meiryo UI" panose="020B0604030504040204" pitchFamily="34" charset="-128"/>
                <a:ea typeface="Meiryo UI" panose="020B0604030504040204" pitchFamily="34" charset="-128"/>
              </a:rPr>
              <a:t>~Gbps!</a:t>
            </a:r>
            <a:r>
              <a:rPr lang="ja-JP" altLang="en-US" sz="2400">
                <a:latin typeface="Meiryo UI" panose="020B0604030504040204" pitchFamily="34" charset="-128"/>
                <a:ea typeface="Meiryo UI" panose="020B0604030504040204" pitchFamily="34" charset="-128"/>
              </a:rPr>
              <a:t>とかいってるけど、みんなの体感はどうなの？」</a:t>
            </a:r>
            <a:endParaRPr lang="en-US" altLang="ja-JP" sz="2400" dirty="0">
              <a:latin typeface="Meiryo UI" panose="020B0604030504040204" pitchFamily="34" charset="-128"/>
              <a:ea typeface="Meiryo UI" panose="020B0604030504040204" pitchFamily="34" charset="-128"/>
            </a:endParaRPr>
          </a:p>
          <a:p>
            <a:pPr marL="1257300" lvl="2" indent="-342900">
              <a:buFont typeface="Wingdings" pitchFamily="2" charset="2"/>
              <a:buChar char="ü"/>
            </a:pPr>
            <a:r>
              <a:rPr lang="ja-JP" altLang="en-US" sz="2400">
                <a:latin typeface="Meiryo UI" panose="020B0604030504040204" pitchFamily="34" charset="-128"/>
                <a:ea typeface="Meiryo UI" panose="020B0604030504040204" pitchFamily="34" charset="-128"/>
              </a:rPr>
              <a:t>いわゆる</a:t>
            </a:r>
            <a:r>
              <a:rPr lang="en-US" altLang="ja-JP" sz="2400" dirty="0">
                <a:latin typeface="Meiryo UI" panose="020B0604030504040204" pitchFamily="34" charset="-128"/>
                <a:ea typeface="Meiryo UI" panose="020B0604030504040204" pitchFamily="34" charset="-128"/>
              </a:rPr>
              <a:t>AI</a:t>
            </a:r>
            <a:r>
              <a:rPr lang="ja-JP" altLang="en-US" sz="2400">
                <a:latin typeface="Meiryo UI" panose="020B0604030504040204" pitchFamily="34" charset="-128"/>
                <a:ea typeface="Meiryo UI" panose="020B0604030504040204" pitchFamily="34" charset="-128"/>
              </a:rPr>
              <a:t>・機械学習を用いて「体感」を推定</a:t>
            </a:r>
          </a:p>
        </p:txBody>
      </p:sp>
      <p:pic>
        <p:nvPicPr>
          <p:cNvPr id="5122" name="Picture 2" descr="5G | 通信・エリア | NTTドコモ">
            <a:extLst>
              <a:ext uri="{FF2B5EF4-FFF2-40B4-BE49-F238E27FC236}">
                <a16:creationId xmlns:a16="http://schemas.microsoft.com/office/drawing/2014/main" id="{41EDAFEE-5B79-4344-92EF-A14FFBDCCB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0906" y="3100274"/>
            <a:ext cx="6450187" cy="3377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5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どんな経緯で会社をはじめたのか（ドコモ時代）</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12</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3785652"/>
          </a:xfrm>
          <a:prstGeom prst="rect">
            <a:avLst/>
          </a:prstGeom>
          <a:noFill/>
        </p:spPr>
        <p:txBody>
          <a:bodyPr wrap="square" rtlCol="0">
            <a:spAutoFit/>
          </a:bodyPr>
          <a:lstStyle/>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よかったこと</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プログラミングが勉強できた</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en-US" altLang="ja-JP" sz="2400" dirty="0">
                <a:latin typeface="Meiryo UI" panose="020B0604030504040204" pitchFamily="34" charset="-128"/>
                <a:ea typeface="Meiryo UI" panose="020B0604030504040204" pitchFamily="34" charset="-128"/>
              </a:rPr>
              <a:t>AI</a:t>
            </a:r>
            <a:r>
              <a:rPr lang="ja-JP" altLang="en-US" sz="2400">
                <a:latin typeface="Meiryo UI" panose="020B0604030504040204" pitchFamily="34" charset="-128"/>
                <a:ea typeface="Meiryo UI" panose="020B0604030504040204" pitchFamily="34" charset="-128"/>
              </a:rPr>
              <a:t>・機械学習について学べた</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en-US" altLang="ja-JP" sz="2400" dirty="0">
                <a:latin typeface="Meiryo UI" panose="020B0604030504040204" pitchFamily="34" charset="-128"/>
                <a:ea typeface="Meiryo UI" panose="020B0604030504040204" pitchFamily="34" charset="-128"/>
              </a:rPr>
              <a:t>4G</a:t>
            </a:r>
            <a:r>
              <a:rPr lang="ja-JP" altLang="en-US" sz="2400">
                <a:latin typeface="Meiryo UI" panose="020B0604030504040204" pitchFamily="34" charset="-128"/>
                <a:ea typeface="Meiryo UI" panose="020B0604030504040204" pitchFamily="34" charset="-128"/>
              </a:rPr>
              <a:t>や</a:t>
            </a:r>
            <a:r>
              <a:rPr lang="en-US" altLang="ja-JP" sz="2400" dirty="0">
                <a:latin typeface="Meiryo UI" panose="020B0604030504040204" pitchFamily="34" charset="-128"/>
                <a:ea typeface="Meiryo UI" panose="020B0604030504040204" pitchFamily="34" charset="-128"/>
              </a:rPr>
              <a:t>5G</a:t>
            </a:r>
            <a:r>
              <a:rPr lang="ja-JP" altLang="en-US" sz="2400">
                <a:latin typeface="Meiryo UI" panose="020B0604030504040204" pitchFamily="34" charset="-128"/>
                <a:ea typeface="Meiryo UI" panose="020B0604030504040204" pitchFamily="34" charset="-128"/>
              </a:rPr>
              <a:t>の専門家と仲良くなれた</a:t>
            </a:r>
            <a:endParaRPr lang="en-US" altLang="ja-JP" sz="2400" dirty="0">
              <a:latin typeface="Meiryo UI" panose="020B0604030504040204" pitchFamily="34" charset="-128"/>
              <a:ea typeface="Meiryo UI" panose="020B0604030504040204" pitchFamily="34" charset="-128"/>
            </a:endParaRPr>
          </a:p>
          <a:p>
            <a:pPr marL="1257300" lvl="2"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不満</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ホワイト企業すぎる</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ネットワークデータは機密情報すぎて業務時間しか触れない</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触覚通信的なことはやっていなかった</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昔やろうとしていた人がいたというくらいだった</a:t>
            </a:r>
          </a:p>
        </p:txBody>
      </p:sp>
      <p:sp>
        <p:nvSpPr>
          <p:cNvPr id="6" name="山形 5">
            <a:extLst>
              <a:ext uri="{FF2B5EF4-FFF2-40B4-BE49-F238E27FC236}">
                <a16:creationId xmlns:a16="http://schemas.microsoft.com/office/drawing/2014/main" id="{85776C0A-D370-4741-A13B-EC8B4268CAB9}"/>
              </a:ext>
            </a:extLst>
          </p:cNvPr>
          <p:cNvSpPr/>
          <p:nvPr/>
        </p:nvSpPr>
        <p:spPr>
          <a:xfrm>
            <a:off x="1058710" y="5280765"/>
            <a:ext cx="1003769" cy="814440"/>
          </a:xfrm>
          <a:prstGeom prst="chevron">
            <a:avLst/>
          </a:prstGeom>
          <a:solidFill>
            <a:srgbClr val="36B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highlight>
                <a:srgbClr val="36BEEF"/>
              </a:highlight>
            </a:endParaRPr>
          </a:p>
        </p:txBody>
      </p:sp>
      <p:sp>
        <p:nvSpPr>
          <p:cNvPr id="7" name="テキスト ボックス 6">
            <a:extLst>
              <a:ext uri="{FF2B5EF4-FFF2-40B4-BE49-F238E27FC236}">
                <a16:creationId xmlns:a16="http://schemas.microsoft.com/office/drawing/2014/main" id="{177517B7-5A07-4E46-B469-0117DD66747A}"/>
              </a:ext>
            </a:extLst>
          </p:cNvPr>
          <p:cNvSpPr txBox="1"/>
          <p:nvPr/>
        </p:nvSpPr>
        <p:spPr>
          <a:xfrm>
            <a:off x="2311646" y="5211644"/>
            <a:ext cx="8498594" cy="954107"/>
          </a:xfrm>
          <a:prstGeom prst="rect">
            <a:avLst/>
          </a:prstGeom>
          <a:noFill/>
        </p:spPr>
        <p:txBody>
          <a:bodyPr wrap="square" rtlCol="0">
            <a:spAutoFit/>
          </a:bodyPr>
          <a:lstStyle/>
          <a:p>
            <a:r>
              <a:rPr lang="ja-JP" altLang="en-US" sz="2800">
                <a:latin typeface="Meiryo UI" panose="020B0604030504040204" pitchFamily="34" charset="-128"/>
                <a:ea typeface="Meiryo UI" panose="020B0604030504040204" pitchFamily="34" charset="-128"/>
              </a:rPr>
              <a:t>・やりたいことすぐできないならもっとチャレンジングなことしたい</a:t>
            </a:r>
            <a:endParaRPr lang="en-US" altLang="ja-JP" sz="2800" dirty="0">
              <a:latin typeface="Meiryo UI" panose="020B0604030504040204" pitchFamily="34" charset="-128"/>
              <a:ea typeface="Meiryo UI" panose="020B0604030504040204" pitchFamily="34" charset="-128"/>
            </a:endParaRPr>
          </a:p>
          <a:p>
            <a:r>
              <a:rPr lang="ja-JP" altLang="en-US" sz="2800">
                <a:latin typeface="Meiryo UI" panose="020B0604030504040204" pitchFamily="34" charset="-128"/>
                <a:ea typeface="Meiryo UI" panose="020B0604030504040204" pitchFamily="34" charset="-128"/>
              </a:rPr>
              <a:t>・もっとプログラミングを実践で身に付けたい</a:t>
            </a:r>
            <a:endParaRPr lang="en-US" altLang="ja-JP" sz="2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79267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どんな経緯で会社をはじめたのか</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13</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1938992"/>
          </a:xfrm>
          <a:prstGeom prst="rect">
            <a:avLst/>
          </a:prstGeom>
          <a:noFill/>
        </p:spPr>
        <p:txBody>
          <a:bodyPr wrap="square" rtlCol="0">
            <a:spAutoFit/>
          </a:bodyPr>
          <a:lstStyle/>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中高同期と再会</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現</a:t>
            </a:r>
            <a:r>
              <a:rPr lang="en-US" altLang="ja-JP" sz="2400" dirty="0" err="1">
                <a:latin typeface="Meiryo UI" panose="020B0604030504040204" pitchFamily="34" charset="-128"/>
                <a:ea typeface="Meiryo UI" panose="020B0604030504040204" pitchFamily="34" charset="-128"/>
              </a:rPr>
              <a:t>estie</a:t>
            </a:r>
            <a:r>
              <a:rPr lang="ja-JP" altLang="en-US" sz="2400">
                <a:latin typeface="Meiryo UI" panose="020B0604030504040204" pitchFamily="34" charset="-128"/>
                <a:ea typeface="Meiryo UI" panose="020B0604030504040204" pitchFamily="34" charset="-128"/>
              </a:rPr>
              <a:t>代表の平井に、</a:t>
            </a:r>
            <a:br>
              <a:rPr lang="en-US" altLang="ja-JP" sz="2400"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一緒になにか面白いことやろう、と誘われる</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いろいろなアプリ</a:t>
            </a:r>
            <a:r>
              <a:rPr lang="en-US" altLang="ja-JP" sz="2400" dirty="0">
                <a:latin typeface="Meiryo UI" panose="020B0604030504040204" pitchFamily="34" charset="-128"/>
                <a:ea typeface="Meiryo UI" panose="020B0604030504040204" pitchFamily="34" charset="-128"/>
              </a:rPr>
              <a:t>(5</a:t>
            </a:r>
            <a:r>
              <a:rPr lang="ja-JP" altLang="en-US" sz="2400">
                <a:latin typeface="Meiryo UI" panose="020B0604030504040204" pitchFamily="34" charset="-128"/>
                <a:ea typeface="Meiryo UI" panose="020B0604030504040204" pitchFamily="34" charset="-128"/>
              </a:rPr>
              <a:t>個くらい</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つくってみた</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右は当時つくった</a:t>
            </a:r>
            <a:r>
              <a:rPr lang="en-US" altLang="ja-JP" sz="2400" dirty="0" err="1">
                <a:latin typeface="Meiryo UI" panose="020B0604030504040204" pitchFamily="34" charset="-128"/>
                <a:ea typeface="Meiryo UI" panose="020B0604030504040204" pitchFamily="34" charset="-128"/>
              </a:rPr>
              <a:t>moodboard</a:t>
            </a:r>
            <a:r>
              <a:rPr lang="ja-JP" altLang="en-US" sz="2400">
                <a:latin typeface="Meiryo UI" panose="020B0604030504040204" pitchFamily="34" charset="-128"/>
                <a:ea typeface="Meiryo UI" panose="020B0604030504040204" pitchFamily="34" charset="-128"/>
              </a:rPr>
              <a:t>というアプリ</a:t>
            </a:r>
            <a:endParaRPr lang="en-US" altLang="ja-JP" sz="2400" dirty="0">
              <a:latin typeface="Meiryo UI" panose="020B0604030504040204" pitchFamily="34" charset="-128"/>
              <a:ea typeface="Meiryo UI" panose="020B0604030504040204" pitchFamily="34" charset="-128"/>
            </a:endParaRPr>
          </a:p>
        </p:txBody>
      </p:sp>
      <p:pic>
        <p:nvPicPr>
          <p:cNvPr id="3" name="2018_06_17_23_35_55" descr="2018_06_17_23_35_55">
            <a:hlinkClick r:id="" action="ppaction://media"/>
            <a:extLst>
              <a:ext uri="{FF2B5EF4-FFF2-40B4-BE49-F238E27FC236}">
                <a16:creationId xmlns:a16="http://schemas.microsoft.com/office/drawing/2014/main" id="{4D061029-960A-2146-A05F-178DBE69C9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424640" y="14740"/>
            <a:ext cx="3600960" cy="6401705"/>
          </a:xfrm>
          <a:prstGeom prst="rect">
            <a:avLst/>
          </a:prstGeom>
        </p:spPr>
      </p:pic>
    </p:spTree>
    <p:extLst>
      <p:ext uri="{BB962C8B-B14F-4D97-AF65-F5344CB8AC3E}">
        <p14:creationId xmlns:p14="http://schemas.microsoft.com/office/powerpoint/2010/main" val="3145290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どんな経緯で会社をはじめたのか</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14</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3046988"/>
          </a:xfrm>
          <a:prstGeom prst="rect">
            <a:avLst/>
          </a:prstGeom>
          <a:noFill/>
        </p:spPr>
        <p:txBody>
          <a:bodyPr wrap="square" rtlCol="0">
            <a:spAutoFit/>
          </a:bodyPr>
          <a:lstStyle/>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起業のアイデアの種</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平井はオフィス、宮野は</a:t>
            </a:r>
            <a:r>
              <a:rPr lang="en-US" altLang="ja-JP" sz="2400" dirty="0">
                <a:latin typeface="Meiryo UI" panose="020B0604030504040204" pitchFamily="34" charset="-128"/>
                <a:ea typeface="Meiryo UI" panose="020B0604030504040204" pitchFamily="34" charset="-128"/>
              </a:rPr>
              <a:t>AI</a:t>
            </a:r>
            <a:r>
              <a:rPr lang="ja-JP" altLang="en-US" sz="2400">
                <a:latin typeface="Meiryo UI" panose="020B0604030504040204" pitchFamily="34" charset="-128"/>
                <a:ea typeface="Meiryo UI" panose="020B0604030504040204" pitchFamily="34" charset="-128"/>
              </a:rPr>
              <a:t>に詳しかった</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ふたりの得意なもので挑戦すればすごいものできそう？？</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en-US" altLang="ja-JP" sz="2400" dirty="0" err="1">
                <a:latin typeface="Meiryo UI" panose="020B0604030504040204" pitchFamily="34" charset="-128"/>
                <a:ea typeface="Meiryo UI" panose="020B0604030504040204" pitchFamily="34" charset="-128"/>
              </a:rPr>
              <a:t>estie</a:t>
            </a:r>
            <a:r>
              <a:rPr lang="ja-JP" altLang="en-US" sz="2400">
                <a:latin typeface="Meiryo UI" panose="020B0604030504040204" pitchFamily="34" charset="-128"/>
                <a:ea typeface="Meiryo UI" panose="020B0604030504040204" pitchFamily="34" charset="-128"/>
              </a:rPr>
              <a:t>起業</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オフィスの家賃はあまり公開されていなかったので、</a:t>
            </a:r>
            <a:br>
              <a:rPr lang="en-US" altLang="ja-JP" sz="2400"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まず家賃を推定する</a:t>
            </a:r>
            <a:r>
              <a:rPr lang="en-US" altLang="ja-JP" sz="2400" dirty="0">
                <a:latin typeface="Meiryo UI" panose="020B0604030504040204" pitchFamily="34" charset="-128"/>
                <a:ea typeface="Meiryo UI" panose="020B0604030504040204" pitchFamily="34" charset="-128"/>
              </a:rPr>
              <a:t>AI</a:t>
            </a:r>
            <a:r>
              <a:rPr lang="ja-JP" altLang="en-US" sz="2400">
                <a:latin typeface="Meiryo UI" panose="020B0604030504040204" pitchFamily="34" charset="-128"/>
                <a:ea typeface="Meiryo UI" panose="020B0604030504040204" pitchFamily="34" charset="-128"/>
              </a:rPr>
              <a:t>を開発</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最終的に、オフィス移転をサポートするサービスに！</a:t>
            </a:r>
          </a:p>
        </p:txBody>
      </p:sp>
      <p:pic>
        <p:nvPicPr>
          <p:cNvPr id="6" name="図 5">
            <a:extLst>
              <a:ext uri="{FF2B5EF4-FFF2-40B4-BE49-F238E27FC236}">
                <a16:creationId xmlns:a16="http://schemas.microsoft.com/office/drawing/2014/main" id="{974EAACC-9D85-AB49-B3E4-9CAAE9373A89}"/>
              </a:ext>
            </a:extLst>
          </p:cNvPr>
          <p:cNvPicPr>
            <a:picLocks noChangeAspect="1"/>
          </p:cNvPicPr>
          <p:nvPr/>
        </p:nvPicPr>
        <p:blipFill>
          <a:blip r:embed="rId2"/>
          <a:stretch>
            <a:fillRect/>
          </a:stretch>
        </p:blipFill>
        <p:spPr>
          <a:xfrm>
            <a:off x="2348033" y="4199411"/>
            <a:ext cx="7570273" cy="2339501"/>
          </a:xfrm>
          <a:prstGeom prst="rect">
            <a:avLst/>
          </a:prstGeom>
        </p:spPr>
      </p:pic>
    </p:spTree>
    <p:extLst>
      <p:ext uri="{BB962C8B-B14F-4D97-AF65-F5344CB8AC3E}">
        <p14:creationId xmlns:p14="http://schemas.microsoft.com/office/powerpoint/2010/main" val="3361494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15</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3189501" y="2582614"/>
            <a:ext cx="5812997" cy="1692771"/>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本題です！</a:t>
            </a:r>
            <a:endParaRPr lang="en-US" altLang="ja-JP" sz="4800" dirty="0">
              <a:latin typeface="Meiryo UI" panose="020B0604030504040204" pitchFamily="34" charset="-128"/>
              <a:ea typeface="Meiryo UI" panose="020B0604030504040204" pitchFamily="34" charset="-128"/>
            </a:endParaRPr>
          </a:p>
          <a:p>
            <a:pPr algn="ctr"/>
            <a:r>
              <a:rPr kumimoji="1" lang="en-US" altLang="ja-JP" sz="2800" dirty="0">
                <a:latin typeface="Meiryo UI" panose="020B0604030504040204" pitchFamily="34" charset="-128"/>
                <a:ea typeface="Meiryo UI" panose="020B0604030504040204" pitchFamily="34" charset="-128"/>
              </a:rPr>
              <a:t>〜</a:t>
            </a:r>
            <a:r>
              <a:rPr kumimoji="1" lang="ja-JP" altLang="en-US" sz="2800">
                <a:latin typeface="Meiryo UI" panose="020B0604030504040204" pitchFamily="34" charset="-128"/>
                <a:ea typeface="Meiryo UI" panose="020B0604030504040204" pitchFamily="34" charset="-128"/>
              </a:rPr>
              <a:t>アプリをゼロから作ったときの話</a:t>
            </a:r>
            <a:r>
              <a:rPr kumimoji="1" lang="en-US" altLang="ja-JP" sz="2800" dirty="0">
                <a:latin typeface="Meiryo UI" panose="020B0604030504040204" pitchFamily="34" charset="-128"/>
                <a:ea typeface="Meiryo UI" panose="020B0604030504040204" pitchFamily="34" charset="-128"/>
              </a:rPr>
              <a:t>〜</a:t>
            </a:r>
          </a:p>
        </p:txBody>
      </p:sp>
    </p:spTree>
    <p:extLst>
      <p:ext uri="{BB962C8B-B14F-4D97-AF65-F5344CB8AC3E}">
        <p14:creationId xmlns:p14="http://schemas.microsoft.com/office/powerpoint/2010/main" val="4050881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16</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3189501" y="2644169"/>
            <a:ext cx="5812997" cy="2308324"/>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どうやってアイデアを</a:t>
            </a:r>
            <a:endParaRPr lang="en-US" altLang="ja-JP" sz="4800" dirty="0">
              <a:latin typeface="Meiryo UI" panose="020B0604030504040204" pitchFamily="34" charset="-128"/>
              <a:ea typeface="Meiryo UI" panose="020B0604030504040204" pitchFamily="34" charset="-128"/>
            </a:endParaRPr>
          </a:p>
          <a:p>
            <a:pPr algn="ctr"/>
            <a:r>
              <a:rPr lang="ja-JP" altLang="en-US" sz="4800">
                <a:latin typeface="Meiryo UI" panose="020B0604030504040204" pitchFamily="34" charset="-128"/>
                <a:ea typeface="Meiryo UI" panose="020B0604030504040204" pitchFamily="34" charset="-128"/>
              </a:rPr>
              <a:t>アプリに落として</a:t>
            </a:r>
            <a:endParaRPr lang="en-US" altLang="ja-JP" sz="4800" dirty="0">
              <a:latin typeface="Meiryo UI" panose="020B0604030504040204" pitchFamily="34" charset="-128"/>
              <a:ea typeface="Meiryo UI" panose="020B0604030504040204" pitchFamily="34" charset="-128"/>
            </a:endParaRPr>
          </a:p>
          <a:p>
            <a:pPr algn="ctr"/>
            <a:r>
              <a:rPr lang="ja-JP" altLang="en-US" sz="4800">
                <a:latin typeface="Meiryo UI" panose="020B0604030504040204" pitchFamily="34" charset="-128"/>
                <a:ea typeface="Meiryo UI" panose="020B0604030504040204" pitchFamily="34" charset="-128"/>
              </a:rPr>
              <a:t>いったのか？</a:t>
            </a:r>
            <a:endParaRPr lang="en-US" altLang="ja-JP" sz="4800" dirty="0">
              <a:latin typeface="Meiryo UI" panose="020B0604030504040204" pitchFamily="34" charset="-128"/>
              <a:ea typeface="Meiryo UI" panose="020B0604030504040204" pitchFamily="34" charset="-128"/>
            </a:endParaRPr>
          </a:p>
        </p:txBody>
      </p:sp>
      <p:pic>
        <p:nvPicPr>
          <p:cNvPr id="5" name="Picture 10" descr="スマートフォンのアプリのイラスト | かわいいフリー素材集 いらすとや">
            <a:extLst>
              <a:ext uri="{FF2B5EF4-FFF2-40B4-BE49-F238E27FC236}">
                <a16:creationId xmlns:a16="http://schemas.microsoft.com/office/drawing/2014/main" id="{022C0DB0-78D2-284E-B053-C614397F8F80}"/>
              </a:ext>
            </a:extLst>
          </p:cNvPr>
          <p:cNvPicPr>
            <a:picLocks noChangeAspect="1" noChangeArrowheads="1"/>
          </p:cNvPicPr>
          <p:nvPr/>
        </p:nvPicPr>
        <p:blipFill>
          <a:blip r:embed="rId2">
            <a:alphaModFix amt="47000"/>
            <a:extLst>
              <a:ext uri="{28A0092B-C50C-407E-A947-70E740481C1C}">
                <a14:useLocalDpi xmlns:a14="http://schemas.microsoft.com/office/drawing/2010/main" val="0"/>
              </a:ext>
            </a:extLst>
          </a:blip>
          <a:srcRect/>
          <a:stretch>
            <a:fillRect/>
          </a:stretch>
        </p:blipFill>
        <p:spPr bwMode="auto">
          <a:xfrm>
            <a:off x="8274464" y="3428999"/>
            <a:ext cx="3079336" cy="351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682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どうやってアイデアをアプリに落としていったのか</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17</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1200329"/>
          </a:xfrm>
          <a:prstGeom prst="rect">
            <a:avLst/>
          </a:prstGeom>
          <a:noFill/>
        </p:spPr>
        <p:txBody>
          <a:bodyPr wrap="square" rtlCol="0">
            <a:spAutoFit/>
          </a:bodyPr>
          <a:lstStyle/>
          <a:p>
            <a:pPr marL="342900" indent="-342900">
              <a:buFont typeface="Wingdings" pitchFamily="2" charset="2"/>
              <a:buChar char="Ø"/>
            </a:pPr>
            <a:r>
              <a:rPr lang="en-US" altLang="ja-JP" sz="2400" dirty="0" err="1">
                <a:latin typeface="Meiryo UI" panose="020B0604030504040204" pitchFamily="34" charset="-128"/>
                <a:ea typeface="Meiryo UI" panose="020B0604030504040204" pitchFamily="34" charset="-128"/>
              </a:rPr>
              <a:t>moodboard</a:t>
            </a:r>
            <a:r>
              <a:rPr lang="ja-JP" altLang="en-US" sz="2400">
                <a:latin typeface="Meiryo UI" panose="020B0604030504040204" pitchFamily="34" charset="-128"/>
                <a:ea typeface="Meiryo UI" panose="020B0604030504040204" pitchFamily="34" charset="-128"/>
              </a:rPr>
              <a:t>を例に説明します！</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en-US" altLang="ja-JP" sz="2400" dirty="0" err="1">
                <a:latin typeface="Meiryo UI" panose="020B0604030504040204" pitchFamily="34" charset="-128"/>
                <a:ea typeface="Meiryo UI" panose="020B0604030504040204" pitchFamily="34" charset="-128"/>
              </a:rPr>
              <a:t>estie</a:t>
            </a:r>
            <a:r>
              <a:rPr lang="ja-JP" altLang="en-US" sz="2400">
                <a:latin typeface="Meiryo UI" panose="020B0604030504040204" pitchFamily="34" charset="-128"/>
                <a:ea typeface="Meiryo UI" panose="020B0604030504040204" pitchFamily="34" charset="-128"/>
              </a:rPr>
              <a:t>で説明してもよかったですが、</a:t>
            </a:r>
            <a:br>
              <a:rPr lang="en-US" altLang="ja-JP" sz="2400"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オフィス不動産は馴染みのない話題だとおもうのでこちらにします</a:t>
            </a:r>
          </a:p>
        </p:txBody>
      </p:sp>
      <p:pic>
        <p:nvPicPr>
          <p:cNvPr id="9" name="図 8" descr="アイコン が含まれている画像&#10;&#10;自動的に生成された説明">
            <a:extLst>
              <a:ext uri="{FF2B5EF4-FFF2-40B4-BE49-F238E27FC236}">
                <a16:creationId xmlns:a16="http://schemas.microsoft.com/office/drawing/2014/main" id="{0EC64B2A-5317-EC4D-822C-FA8E27E57D71}"/>
              </a:ext>
            </a:extLst>
          </p:cNvPr>
          <p:cNvPicPr>
            <a:picLocks noChangeAspect="1"/>
          </p:cNvPicPr>
          <p:nvPr/>
        </p:nvPicPr>
        <p:blipFill>
          <a:blip r:embed="rId2">
            <a:alphaModFix amt="53000"/>
          </a:blip>
          <a:stretch>
            <a:fillRect/>
          </a:stretch>
        </p:blipFill>
        <p:spPr>
          <a:xfrm>
            <a:off x="2722013" y="2879928"/>
            <a:ext cx="6822314" cy="2833885"/>
          </a:xfrm>
          <a:prstGeom prst="rect">
            <a:avLst/>
          </a:prstGeom>
        </p:spPr>
      </p:pic>
    </p:spTree>
    <p:extLst>
      <p:ext uri="{BB962C8B-B14F-4D97-AF65-F5344CB8AC3E}">
        <p14:creationId xmlns:p14="http://schemas.microsoft.com/office/powerpoint/2010/main" val="2578944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en-US" altLang="ja-JP" sz="2400" b="1" dirty="0" err="1">
                <a:solidFill>
                  <a:srgbClr val="00B0F0"/>
                </a:solidFill>
                <a:latin typeface="Meiryo UI" panose="020B0604030504040204" pitchFamily="34" charset="-128"/>
                <a:ea typeface="Meiryo UI" panose="020B0604030504040204" pitchFamily="34" charset="-128"/>
              </a:rPr>
              <a:t>moodboard</a:t>
            </a:r>
            <a:r>
              <a:rPr lang="ja-JP" altLang="en-US" sz="2400" b="1">
                <a:solidFill>
                  <a:srgbClr val="00B0F0"/>
                </a:solidFill>
                <a:latin typeface="Meiryo UI" panose="020B0604030504040204" pitchFamily="34" charset="-128"/>
                <a:ea typeface="Meiryo UI" panose="020B0604030504040204" pitchFamily="34" charset="-128"/>
              </a:rPr>
              <a:t>のアイデア</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18</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3046988"/>
          </a:xfrm>
          <a:prstGeom prst="rect">
            <a:avLst/>
          </a:prstGeom>
          <a:noFill/>
        </p:spPr>
        <p:txBody>
          <a:bodyPr wrap="square" rtlCol="0">
            <a:spAutoFit/>
          </a:bodyPr>
          <a:lstStyle/>
          <a:p>
            <a:pPr marL="342900" indent="-342900">
              <a:buFont typeface="Wingdings" pitchFamily="2" charset="2"/>
              <a:buChar char="Ø"/>
            </a:pPr>
            <a:r>
              <a:rPr lang="ja-JP" altLang="en-US" sz="2400" b="1">
                <a:solidFill>
                  <a:srgbClr val="36BEEF"/>
                </a:solidFill>
                <a:latin typeface="Meiryo UI" panose="020B0604030504040204" pitchFamily="34" charset="-128"/>
                <a:ea typeface="Meiryo UI" panose="020B0604030504040204" pitchFamily="34" charset="-128"/>
              </a:rPr>
              <a:t>課題、もしくはやりたいことを整理する</a:t>
            </a:r>
            <a:endParaRPr lang="en-US" altLang="ja-JP" sz="2400" b="1" dirty="0">
              <a:solidFill>
                <a:srgbClr val="36BEEF"/>
              </a:solidFill>
              <a:latin typeface="Meiryo UI" panose="020B0604030504040204" pitchFamily="34" charset="-128"/>
              <a:ea typeface="Meiryo UI" panose="020B0604030504040204" pitchFamily="34" charset="-128"/>
            </a:endParaRP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課題：</a:t>
            </a:r>
            <a:br>
              <a:rPr lang="en-US" altLang="ja-JP" sz="2400"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実は同じこと考えていたら誘いやすいのに、</a:t>
            </a:r>
            <a:br>
              <a:rPr lang="en-US" altLang="ja-JP" sz="2400" dirty="0">
                <a:latin typeface="Meiryo UI" panose="020B0604030504040204" pitchFamily="34" charset="-128"/>
                <a:ea typeface="Meiryo UI" panose="020B0604030504040204" pitchFamily="34" charset="-128"/>
              </a:rPr>
            </a:br>
            <a:r>
              <a:rPr lang="ja-JP" altLang="en-US" sz="2400">
                <a:latin typeface="Meiryo UI" panose="020B0604030504040204" pitchFamily="34" charset="-128"/>
                <a:ea typeface="Meiryo UI" panose="020B0604030504040204" pitchFamily="34" charset="-128"/>
              </a:rPr>
              <a:t>断られたら恥ずかしくて誘えない。</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飲みに行きたい、遊びにいきたい、ひさびさに連絡したい、</a:t>
            </a:r>
            <a:r>
              <a:rPr lang="en-US" altLang="ja-JP" sz="2400" dirty="0" err="1">
                <a:latin typeface="Meiryo UI" panose="020B0604030504040204" pitchFamily="34" charset="-128"/>
                <a:ea typeface="Meiryo UI" panose="020B0604030504040204" pitchFamily="34" charset="-128"/>
              </a:rPr>
              <a:t>etc</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せっかく本当はお互い会いたいと思っているのに会えてない、なんてこともありそう</a:t>
            </a:r>
          </a:p>
        </p:txBody>
      </p:sp>
      <p:pic>
        <p:nvPicPr>
          <p:cNvPr id="13314" name="Picture 2" descr="メールを待つ人のイラスト（男性） | かわいいフリー素材集 いらすとや">
            <a:extLst>
              <a:ext uri="{FF2B5EF4-FFF2-40B4-BE49-F238E27FC236}">
                <a16:creationId xmlns:a16="http://schemas.microsoft.com/office/drawing/2014/main" id="{0914099A-3BDD-FC40-B133-82A143E81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1437" y="4458173"/>
            <a:ext cx="2403686" cy="2403686"/>
          </a:xfrm>
          <a:prstGeom prst="rect">
            <a:avLst/>
          </a:prstGeom>
          <a:noFill/>
          <a:scene3d>
            <a:camera prst="orthographicFront">
              <a:rot lat="0" lon="10800000" rev="0"/>
            </a:camera>
            <a:lightRig rig="threePt" dir="t"/>
          </a:scene3d>
          <a:extLst>
            <a:ext uri="{909E8E84-426E-40DD-AFC4-6F175D3DCCD1}">
              <a14:hiddenFill xmlns:a14="http://schemas.microsoft.com/office/drawing/2010/main">
                <a:solidFill>
                  <a:srgbClr val="FFFFFF"/>
                </a:solidFill>
              </a14:hiddenFill>
            </a:ext>
          </a:extLst>
        </p:spPr>
      </p:pic>
      <p:pic>
        <p:nvPicPr>
          <p:cNvPr id="13316" name="Picture 4" descr="メールを待つ人のイラスト（女性） | かわいいフリー素材集 いらすとや">
            <a:extLst>
              <a:ext uri="{FF2B5EF4-FFF2-40B4-BE49-F238E27FC236}">
                <a16:creationId xmlns:a16="http://schemas.microsoft.com/office/drawing/2014/main" id="{809E1B08-D39C-9C42-AF97-A15165F7A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717" y="4458173"/>
            <a:ext cx="2403686" cy="2403686"/>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822895A7-A0BD-4D4B-BCBB-5EEDFE4DBF10}"/>
              </a:ext>
            </a:extLst>
          </p:cNvPr>
          <p:cNvSpPr txBox="1"/>
          <p:nvPr/>
        </p:nvSpPr>
        <p:spPr>
          <a:xfrm>
            <a:off x="6960368" y="1120117"/>
            <a:ext cx="4393432" cy="1938992"/>
          </a:xfrm>
          <a:prstGeom prst="rect">
            <a:avLst/>
          </a:prstGeom>
          <a:solidFill>
            <a:schemeClr val="bg1"/>
          </a:solidFill>
        </p:spPr>
        <p:txBody>
          <a:bodyPr wrap="square" rtlCol="0">
            <a:spAutoFit/>
          </a:bodyPr>
          <a:lstStyle/>
          <a:p>
            <a:pPr algn="ctr"/>
            <a:r>
              <a:rPr lang="ja-JP" altLang="en-US" sz="4000">
                <a:solidFill>
                  <a:schemeClr val="accent2"/>
                </a:solidFill>
                <a:latin typeface="Meiryo UI" panose="020B0604030504040204" pitchFamily="34" charset="-128"/>
                <a:ea typeface="Meiryo UI" panose="020B0604030504040204" pitchFamily="34" charset="-128"/>
              </a:rPr>
              <a:t>何人かでやる場合、</a:t>
            </a:r>
            <a:endParaRPr lang="en-US" altLang="ja-JP" sz="4000" dirty="0">
              <a:solidFill>
                <a:schemeClr val="accent2"/>
              </a:solidFill>
              <a:latin typeface="Meiryo UI" panose="020B0604030504040204" pitchFamily="34" charset="-128"/>
              <a:ea typeface="Meiryo UI" panose="020B0604030504040204" pitchFamily="34" charset="-128"/>
            </a:endParaRPr>
          </a:p>
          <a:p>
            <a:pPr algn="ctr"/>
            <a:r>
              <a:rPr kumimoji="1" lang="ja-JP" altLang="en-US" sz="4000">
                <a:solidFill>
                  <a:schemeClr val="accent2"/>
                </a:solidFill>
                <a:latin typeface="Meiryo UI" panose="020B0604030504040204" pitchFamily="34" charset="-128"/>
                <a:ea typeface="Meiryo UI" panose="020B0604030504040204" pitchFamily="34" charset="-128"/>
              </a:rPr>
              <a:t>ここがすり合っていることが何より大事</a:t>
            </a:r>
            <a:endParaRPr kumimoji="1" lang="en-US" altLang="ja-JP" sz="4000" dirty="0">
              <a:solidFill>
                <a:schemeClr val="accent2"/>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06053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1AFCADF3-584B-DF47-BD46-0F16EF39559C}"/>
              </a:ext>
            </a:extLst>
          </p:cNvPr>
          <p:cNvSpPr/>
          <p:nvPr/>
        </p:nvSpPr>
        <p:spPr>
          <a:xfrm>
            <a:off x="743240" y="1210961"/>
            <a:ext cx="4995333" cy="52392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自己紹介</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a:t>
            </a:fld>
            <a:endParaRPr kumimoji="1" lang="ja-JP" altLang="en-US"/>
          </a:p>
        </p:txBody>
      </p:sp>
      <p:pic>
        <p:nvPicPr>
          <p:cNvPr id="8" name="図 7">
            <a:extLst>
              <a:ext uri="{FF2B5EF4-FFF2-40B4-BE49-F238E27FC236}">
                <a16:creationId xmlns:a16="http://schemas.microsoft.com/office/drawing/2014/main" id="{E2F1968F-ED57-9647-A4A9-42CC6A66A86C}"/>
              </a:ext>
            </a:extLst>
          </p:cNvPr>
          <p:cNvPicPr>
            <a:picLocks noChangeAspect="1"/>
          </p:cNvPicPr>
          <p:nvPr/>
        </p:nvPicPr>
        <p:blipFill rotWithShape="1">
          <a:blip r:embed="rId2">
            <a:clrChange>
              <a:clrFrom>
                <a:srgbClr val="FFFFFF"/>
              </a:clrFrom>
              <a:clrTo>
                <a:srgbClr val="FFFFFF">
                  <a:alpha val="0"/>
                </a:srgbClr>
              </a:clrTo>
            </a:clrChange>
          </a:blip>
          <a:srcRect l="11970" t="34363" r="17413" b="35144"/>
          <a:stretch/>
        </p:blipFill>
        <p:spPr>
          <a:xfrm>
            <a:off x="6947629" y="2245421"/>
            <a:ext cx="1761956" cy="591828"/>
          </a:xfrm>
          <a:prstGeom prst="rect">
            <a:avLst/>
          </a:prstGeom>
        </p:spPr>
      </p:pic>
      <p:sp>
        <p:nvSpPr>
          <p:cNvPr id="9" name="テキスト ボックス 8">
            <a:extLst>
              <a:ext uri="{FF2B5EF4-FFF2-40B4-BE49-F238E27FC236}">
                <a16:creationId xmlns:a16="http://schemas.microsoft.com/office/drawing/2014/main" id="{1049D53A-2C3C-2844-8FE5-25C35DEAF285}"/>
              </a:ext>
            </a:extLst>
          </p:cNvPr>
          <p:cNvSpPr txBox="1"/>
          <p:nvPr/>
        </p:nvSpPr>
        <p:spPr>
          <a:xfrm>
            <a:off x="3449588" y="1537117"/>
            <a:ext cx="1896533" cy="400110"/>
          </a:xfrm>
          <a:prstGeom prst="rect">
            <a:avLst/>
          </a:prstGeom>
          <a:noFill/>
        </p:spPr>
        <p:txBody>
          <a:bodyPr wrap="square" rtlCol="0">
            <a:spAutoFit/>
          </a:bodyPr>
          <a:lstStyle/>
          <a:p>
            <a:pPr algn="ctr"/>
            <a:r>
              <a:rPr kumimoji="1" lang="ja-JP" altLang="en-US" sz="2000">
                <a:latin typeface="Meiryo UI" panose="020B0604030504040204" pitchFamily="34" charset="-128"/>
                <a:ea typeface="Meiryo UI" panose="020B0604030504040204" pitchFamily="34" charset="-128"/>
              </a:rPr>
              <a:t>宮野</a:t>
            </a:r>
            <a:r>
              <a:rPr lang="en-US" altLang="ja-JP" sz="2000" dirty="0">
                <a:latin typeface="Meiryo UI" panose="020B0604030504040204" pitchFamily="34" charset="-128"/>
                <a:ea typeface="Meiryo UI" panose="020B0604030504040204" pitchFamily="34" charset="-128"/>
              </a:rPr>
              <a:t> </a:t>
            </a:r>
            <a:r>
              <a:rPr kumimoji="1" lang="ja-JP" altLang="en-US" sz="2000">
                <a:latin typeface="Meiryo UI" panose="020B0604030504040204" pitchFamily="34" charset="-128"/>
                <a:ea typeface="Meiryo UI" panose="020B0604030504040204" pitchFamily="34" charset="-128"/>
              </a:rPr>
              <a:t>恵太</a:t>
            </a:r>
          </a:p>
        </p:txBody>
      </p:sp>
      <p:pic>
        <p:nvPicPr>
          <p:cNvPr id="10" name="図 9">
            <a:extLst>
              <a:ext uri="{FF2B5EF4-FFF2-40B4-BE49-F238E27FC236}">
                <a16:creationId xmlns:a16="http://schemas.microsoft.com/office/drawing/2014/main" id="{F5BA2001-AE56-F349-B721-876E13991140}"/>
              </a:ext>
            </a:extLst>
          </p:cNvPr>
          <p:cNvPicPr>
            <a:picLocks noChangeAspect="1"/>
          </p:cNvPicPr>
          <p:nvPr/>
        </p:nvPicPr>
        <p:blipFill>
          <a:blip r:embed="rId3"/>
          <a:stretch>
            <a:fillRect/>
          </a:stretch>
        </p:blipFill>
        <p:spPr>
          <a:xfrm>
            <a:off x="9495241" y="1953492"/>
            <a:ext cx="2064620" cy="1175686"/>
          </a:xfrm>
          <a:prstGeom prst="rect">
            <a:avLst/>
          </a:prstGeom>
        </p:spPr>
      </p:pic>
      <p:sp>
        <p:nvSpPr>
          <p:cNvPr id="12" name="テキスト ボックス 11">
            <a:extLst>
              <a:ext uri="{FF2B5EF4-FFF2-40B4-BE49-F238E27FC236}">
                <a16:creationId xmlns:a16="http://schemas.microsoft.com/office/drawing/2014/main" id="{E5495512-305D-8740-95E7-CAEADAB29AFC}"/>
              </a:ext>
            </a:extLst>
          </p:cNvPr>
          <p:cNvSpPr txBox="1"/>
          <p:nvPr/>
        </p:nvSpPr>
        <p:spPr>
          <a:xfrm>
            <a:off x="3085519" y="2204598"/>
            <a:ext cx="2922727" cy="1200329"/>
          </a:xfrm>
          <a:prstGeom prst="rect">
            <a:avLst/>
          </a:prstGeom>
          <a:noFill/>
        </p:spPr>
        <p:txBody>
          <a:bodyPr wrap="square" rtlCol="0">
            <a:spAutoFit/>
          </a:bodyPr>
          <a:lstStyle/>
          <a:p>
            <a:r>
              <a:rPr kumimoji="1" lang="ja-JP" altLang="en-US">
                <a:latin typeface="Meiryo UI" panose="020B0604030504040204" pitchFamily="34" charset="-128"/>
                <a:ea typeface="Meiryo UI" panose="020B0604030504040204" pitchFamily="34" charset="-128"/>
              </a:rPr>
              <a:t>・</a:t>
            </a:r>
            <a:r>
              <a:rPr kumimoji="1" lang="en-US" altLang="ja-JP" dirty="0">
                <a:latin typeface="Meiryo UI" panose="020B0604030504040204" pitchFamily="34" charset="-128"/>
                <a:ea typeface="Meiryo UI" panose="020B0604030504040204" pitchFamily="34" charset="-128"/>
              </a:rPr>
              <a:t>1991</a:t>
            </a:r>
            <a:r>
              <a:rPr kumimoji="1" lang="ja-JP" altLang="en-US">
                <a:latin typeface="Meiryo UI" panose="020B0604030504040204" pitchFamily="34" charset="-128"/>
                <a:ea typeface="Meiryo UI" panose="020B0604030504040204" pitchFamily="34" charset="-128"/>
              </a:rPr>
              <a:t>年生まれ</a:t>
            </a:r>
            <a:endParaRPr kumimoji="1" lang="en-US" altLang="ja-JP" dirty="0">
              <a:latin typeface="Meiryo UI" panose="020B0604030504040204" pitchFamily="34" charset="-128"/>
              <a:ea typeface="Meiryo UI" panose="020B0604030504040204" pitchFamily="34" charset="-128"/>
            </a:endParaRPr>
          </a:p>
          <a:p>
            <a:r>
              <a:rPr lang="ja-JP" altLang="en-US">
                <a:latin typeface="Meiryo UI" panose="020B0604030504040204" pitchFamily="34" charset="-128"/>
                <a:ea typeface="Meiryo UI" panose="020B0604030504040204" pitchFamily="34" charset="-128"/>
              </a:rPr>
              <a:t>・出身</a:t>
            </a:r>
            <a:r>
              <a:rPr kumimoji="1" lang="en-US" altLang="ja-JP" dirty="0">
                <a:latin typeface="Meiryo UI" panose="020B0604030504040204" pitchFamily="34" charset="-128"/>
                <a:ea typeface="Meiryo UI" panose="020B0604030504040204" pitchFamily="34" charset="-128"/>
              </a:rPr>
              <a:t>: </a:t>
            </a:r>
            <a:r>
              <a:rPr kumimoji="1" lang="ja-JP" altLang="en-US">
                <a:latin typeface="Meiryo UI" panose="020B0604030504040204" pitchFamily="34" charset="-128"/>
                <a:ea typeface="Meiryo UI" panose="020B0604030504040204" pitchFamily="34" charset="-128"/>
              </a:rPr>
              <a:t>神奈川県</a:t>
            </a:r>
            <a:endParaRPr lang="en-US" altLang="ja-JP" dirty="0">
              <a:latin typeface="Meiryo UI" panose="020B0604030504040204" pitchFamily="34" charset="-128"/>
              <a:ea typeface="Meiryo UI" panose="020B0604030504040204" pitchFamily="34" charset="-128"/>
            </a:endParaRPr>
          </a:p>
          <a:p>
            <a:r>
              <a:rPr lang="ja-JP" altLang="en-US">
                <a:latin typeface="Meiryo UI" panose="020B0604030504040204" pitchFamily="34" charset="-128"/>
                <a:ea typeface="Meiryo UI" panose="020B0604030504040204" pitchFamily="34" charset="-128"/>
              </a:rPr>
              <a:t>・趣味</a:t>
            </a:r>
            <a:r>
              <a:rPr lang="en-US" altLang="ja-JP" dirty="0">
                <a:latin typeface="Meiryo UI" panose="020B0604030504040204" pitchFamily="34" charset="-128"/>
                <a:ea typeface="Meiryo UI" panose="020B0604030504040204" pitchFamily="34" charset="-128"/>
              </a:rPr>
              <a:t>: </a:t>
            </a:r>
            <a:r>
              <a:rPr lang="ja-JP" altLang="en-US">
                <a:latin typeface="Meiryo UI" panose="020B0604030504040204" pitchFamily="34" charset="-128"/>
                <a:ea typeface="Meiryo UI" panose="020B0604030504040204" pitchFamily="34" charset="-128"/>
              </a:rPr>
              <a:t>ギター</a:t>
            </a:r>
            <a:r>
              <a:rPr lang="en-US" altLang="ja-JP" dirty="0">
                <a:latin typeface="Meiryo UI" panose="020B0604030504040204" pitchFamily="34" charset="-128"/>
                <a:ea typeface="Meiryo UI" panose="020B0604030504040204" pitchFamily="34" charset="-128"/>
              </a:rPr>
              <a:t>,</a:t>
            </a:r>
            <a:r>
              <a:rPr lang="ja-JP" altLang="en-US">
                <a:latin typeface="Meiryo UI" panose="020B0604030504040204" pitchFamily="34" charset="-128"/>
                <a:ea typeface="Meiryo UI" panose="020B0604030504040204" pitchFamily="34" charset="-128"/>
              </a:rPr>
              <a:t>プログラミング</a:t>
            </a:r>
            <a:endParaRPr lang="en-US" altLang="ja-JP" dirty="0">
              <a:latin typeface="Meiryo UI" panose="020B0604030504040204" pitchFamily="34" charset="-128"/>
              <a:ea typeface="Meiryo UI" panose="020B0604030504040204" pitchFamily="34" charset="-128"/>
            </a:endParaRPr>
          </a:p>
          <a:p>
            <a:r>
              <a:rPr kumimoji="1" lang="ja-JP" altLang="en-US">
                <a:latin typeface="Meiryo UI" panose="020B0604030504040204" pitchFamily="34" charset="-128"/>
                <a:ea typeface="Meiryo UI" panose="020B0604030504040204" pitchFamily="34" charset="-128"/>
              </a:rPr>
              <a:t>・</a:t>
            </a:r>
            <a:r>
              <a:rPr lang="en-US" altLang="ja-JP" dirty="0">
                <a:latin typeface="Meiryo UI" panose="020B0604030504040204" pitchFamily="34" charset="-128"/>
                <a:ea typeface="Meiryo UI" panose="020B0604030504040204" pitchFamily="34" charset="-128"/>
              </a:rPr>
              <a:t>Twitter @</a:t>
            </a:r>
            <a:r>
              <a:rPr lang="en-US" altLang="ja-JP" dirty="0" err="1">
                <a:latin typeface="Meiryo UI" panose="020B0604030504040204" pitchFamily="34" charset="-128"/>
                <a:ea typeface="Meiryo UI" panose="020B0604030504040204" pitchFamily="34" charset="-128"/>
              </a:rPr>
              <a:t>miyanoguitar</a:t>
            </a:r>
            <a:endParaRPr kumimoji="1" lang="en-US" altLang="ja-JP" dirty="0">
              <a:latin typeface="Meiryo UI" panose="020B0604030504040204" pitchFamily="34" charset="-128"/>
              <a:ea typeface="Meiryo UI" panose="020B0604030504040204" pitchFamily="34" charset="-128"/>
            </a:endParaRPr>
          </a:p>
        </p:txBody>
      </p:sp>
      <p:sp>
        <p:nvSpPr>
          <p:cNvPr id="13" name="テキスト ボックス 12">
            <a:extLst>
              <a:ext uri="{FF2B5EF4-FFF2-40B4-BE49-F238E27FC236}">
                <a16:creationId xmlns:a16="http://schemas.microsoft.com/office/drawing/2014/main" id="{3C4595BC-DBB2-2146-99A3-F539BF896603}"/>
              </a:ext>
            </a:extLst>
          </p:cNvPr>
          <p:cNvSpPr txBox="1"/>
          <p:nvPr/>
        </p:nvSpPr>
        <p:spPr>
          <a:xfrm>
            <a:off x="1040093" y="3806941"/>
            <a:ext cx="1896533" cy="400110"/>
          </a:xfrm>
          <a:prstGeom prst="rect">
            <a:avLst/>
          </a:prstGeom>
          <a:noFill/>
        </p:spPr>
        <p:txBody>
          <a:bodyPr wrap="square" rtlCol="0">
            <a:spAutoFit/>
          </a:bodyPr>
          <a:lstStyle/>
          <a:p>
            <a:pPr algn="ctr"/>
            <a:r>
              <a:rPr lang="ja-JP" altLang="en-US" sz="2000">
                <a:latin typeface="Meiryo UI" panose="020B0604030504040204" pitchFamily="34" charset="-128"/>
                <a:ea typeface="Meiryo UI" panose="020B0604030504040204" pitchFamily="34" charset="-128"/>
              </a:rPr>
              <a:t>経歴</a:t>
            </a:r>
            <a:endParaRPr kumimoji="1" lang="ja-JP" altLang="en-US" sz="2000">
              <a:latin typeface="Meiryo UI" panose="020B0604030504040204" pitchFamily="34" charset="-128"/>
              <a:ea typeface="Meiryo UI" panose="020B0604030504040204" pitchFamily="34" charset="-128"/>
            </a:endParaRPr>
          </a:p>
        </p:txBody>
      </p:sp>
      <p:sp>
        <p:nvSpPr>
          <p:cNvPr id="14" name="テキスト ボックス 13">
            <a:extLst>
              <a:ext uri="{FF2B5EF4-FFF2-40B4-BE49-F238E27FC236}">
                <a16:creationId xmlns:a16="http://schemas.microsoft.com/office/drawing/2014/main" id="{45035F6B-E856-B04F-9C6B-94FD168FC665}"/>
              </a:ext>
            </a:extLst>
          </p:cNvPr>
          <p:cNvSpPr txBox="1"/>
          <p:nvPr/>
        </p:nvSpPr>
        <p:spPr>
          <a:xfrm>
            <a:off x="676027" y="4245876"/>
            <a:ext cx="2624667" cy="1754326"/>
          </a:xfrm>
          <a:prstGeom prst="rect">
            <a:avLst/>
          </a:prstGeom>
          <a:noFill/>
        </p:spPr>
        <p:txBody>
          <a:bodyPr wrap="square" rtlCol="0">
            <a:spAutoFit/>
          </a:bodyPr>
          <a:lstStyle/>
          <a:p>
            <a:pPr algn="ctr"/>
            <a:endParaRPr kumimoji="1" lang="en-US" altLang="ja-JP" dirty="0">
              <a:latin typeface="Meiryo UI" panose="020B0604030504040204" pitchFamily="34" charset="-128"/>
              <a:ea typeface="Meiryo UI" panose="020B0604030504040204" pitchFamily="34" charset="-128"/>
            </a:endParaRPr>
          </a:p>
          <a:p>
            <a:pPr algn="ctr"/>
            <a:r>
              <a:rPr lang="ja-JP" altLang="en-US">
                <a:latin typeface="Meiryo UI" panose="020B0604030504040204" pitchFamily="34" charset="-128"/>
                <a:ea typeface="Meiryo UI" panose="020B0604030504040204" pitchFamily="34" charset="-128"/>
              </a:rPr>
              <a:t>東京大学</a:t>
            </a:r>
            <a:r>
              <a:rPr lang="en-US" altLang="ja-JP" dirty="0">
                <a:latin typeface="Meiryo UI" panose="020B0604030504040204" pitchFamily="34" charset="-128"/>
                <a:ea typeface="Meiryo UI" panose="020B0604030504040204" pitchFamily="34" charset="-128"/>
              </a:rPr>
              <a:t>(2011~)</a:t>
            </a:r>
          </a:p>
          <a:p>
            <a:pPr algn="ctr"/>
            <a:r>
              <a:rPr kumimoji="1" lang="ja-JP" altLang="en-US">
                <a:latin typeface="Meiryo UI" panose="020B0604030504040204" pitchFamily="34" charset="-128"/>
                <a:ea typeface="Meiryo UI" panose="020B0604030504040204" pitchFamily="34" charset="-128"/>
              </a:rPr>
              <a:t>↓</a:t>
            </a:r>
            <a:endParaRPr kumimoji="1" lang="en-US" altLang="ja-JP" dirty="0">
              <a:latin typeface="Meiryo UI" panose="020B0604030504040204" pitchFamily="34" charset="-128"/>
              <a:ea typeface="Meiryo UI" panose="020B0604030504040204" pitchFamily="34" charset="-128"/>
            </a:endParaRPr>
          </a:p>
          <a:p>
            <a:pPr algn="ctr"/>
            <a:r>
              <a:rPr kumimoji="1" lang="en-US" altLang="ja-JP" dirty="0">
                <a:latin typeface="Meiryo UI" panose="020B0604030504040204" pitchFamily="34" charset="-128"/>
                <a:ea typeface="Meiryo UI" panose="020B0604030504040204" pitchFamily="34" charset="-128"/>
              </a:rPr>
              <a:t>NTT </a:t>
            </a:r>
            <a:r>
              <a:rPr kumimoji="1" lang="ja-JP" altLang="en-US">
                <a:latin typeface="Meiryo UI" panose="020B0604030504040204" pitchFamily="34" charset="-128"/>
                <a:ea typeface="Meiryo UI" panose="020B0604030504040204" pitchFamily="34" charset="-128"/>
              </a:rPr>
              <a:t>ドコモ</a:t>
            </a:r>
            <a:r>
              <a:rPr kumimoji="1" lang="en-US" altLang="ja-JP" dirty="0">
                <a:latin typeface="Meiryo UI" panose="020B0604030504040204" pitchFamily="34" charset="-128"/>
                <a:ea typeface="Meiryo UI" panose="020B0604030504040204" pitchFamily="34" charset="-128"/>
              </a:rPr>
              <a:t>(</a:t>
            </a:r>
            <a:r>
              <a:rPr lang="en-US" altLang="ja-JP" dirty="0">
                <a:latin typeface="Meiryo UI" panose="020B0604030504040204" pitchFamily="34" charset="-128"/>
                <a:ea typeface="Meiryo UI" panose="020B0604030504040204" pitchFamily="34" charset="-128"/>
              </a:rPr>
              <a:t>2017~</a:t>
            </a:r>
            <a:r>
              <a:rPr kumimoji="1" lang="en-US" altLang="ja-JP" dirty="0">
                <a:latin typeface="Meiryo UI" panose="020B0604030504040204" pitchFamily="34" charset="-128"/>
                <a:ea typeface="Meiryo UI" panose="020B0604030504040204" pitchFamily="34" charset="-128"/>
              </a:rPr>
              <a:t>)</a:t>
            </a:r>
          </a:p>
          <a:p>
            <a:pPr algn="ctr"/>
            <a:r>
              <a:rPr lang="ja-JP" altLang="en-US">
                <a:latin typeface="Meiryo UI" panose="020B0604030504040204" pitchFamily="34" charset="-128"/>
                <a:ea typeface="Meiryo UI" panose="020B0604030504040204" pitchFamily="34" charset="-128"/>
              </a:rPr>
              <a:t>↓</a:t>
            </a:r>
            <a:endParaRPr lang="en-US" altLang="ja-JP" dirty="0">
              <a:latin typeface="Meiryo UI" panose="020B0604030504040204" pitchFamily="34" charset="-128"/>
              <a:ea typeface="Meiryo UI" panose="020B0604030504040204" pitchFamily="34" charset="-128"/>
            </a:endParaRPr>
          </a:p>
          <a:p>
            <a:pPr algn="ctr"/>
            <a:r>
              <a:rPr kumimoji="1" lang="en-US" altLang="ja-JP" dirty="0" err="1">
                <a:latin typeface="Meiryo UI" panose="020B0604030504040204" pitchFamily="34" charset="-128"/>
                <a:ea typeface="Meiryo UI" panose="020B0604030504040204" pitchFamily="34" charset="-128"/>
              </a:rPr>
              <a:t>estie</a:t>
            </a:r>
            <a:r>
              <a:rPr kumimoji="1" lang="en-US" altLang="ja-JP" dirty="0">
                <a:latin typeface="Meiryo UI" panose="020B0604030504040204" pitchFamily="34" charset="-128"/>
                <a:ea typeface="Meiryo UI" panose="020B0604030504040204" pitchFamily="34" charset="-128"/>
              </a:rPr>
              <a:t> CTO(2019~)</a:t>
            </a:r>
          </a:p>
        </p:txBody>
      </p:sp>
      <p:sp>
        <p:nvSpPr>
          <p:cNvPr id="31" name="フリーフォーム 30">
            <a:extLst>
              <a:ext uri="{FF2B5EF4-FFF2-40B4-BE49-F238E27FC236}">
                <a16:creationId xmlns:a16="http://schemas.microsoft.com/office/drawing/2014/main" id="{4EB955D6-C322-D94B-A85B-D7656F2F1BEE}"/>
              </a:ext>
            </a:extLst>
          </p:cNvPr>
          <p:cNvSpPr/>
          <p:nvPr/>
        </p:nvSpPr>
        <p:spPr>
          <a:xfrm>
            <a:off x="6499654" y="1600664"/>
            <a:ext cx="2631989" cy="4849564"/>
          </a:xfrm>
          <a:custGeom>
            <a:avLst/>
            <a:gdLst>
              <a:gd name="connsiteX0" fmla="*/ 0 w 2631989"/>
              <a:gd name="connsiteY0" fmla="*/ 0 h 3867665"/>
              <a:gd name="connsiteX1" fmla="*/ 0 w 2631989"/>
              <a:gd name="connsiteY1" fmla="*/ 3867665 h 3867665"/>
              <a:gd name="connsiteX2" fmla="*/ 2631989 w 2631989"/>
              <a:gd name="connsiteY2" fmla="*/ 3867665 h 3867665"/>
              <a:gd name="connsiteX3" fmla="*/ 2631989 w 2631989"/>
              <a:gd name="connsiteY3" fmla="*/ 12357 h 3867665"/>
              <a:gd name="connsiteX4" fmla="*/ 0 w 2631989"/>
              <a:gd name="connsiteY4" fmla="*/ 0 h 386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989" h="3867665">
                <a:moveTo>
                  <a:pt x="0" y="0"/>
                </a:moveTo>
                <a:lnTo>
                  <a:pt x="0" y="3867665"/>
                </a:lnTo>
                <a:lnTo>
                  <a:pt x="2631989" y="3867665"/>
                </a:lnTo>
                <a:lnTo>
                  <a:pt x="2631989" y="12357"/>
                </a:lnTo>
                <a:lnTo>
                  <a:pt x="0" y="0"/>
                </a:lnTo>
                <a:close/>
              </a:path>
            </a:pathLst>
          </a:cu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フリーフォーム 31">
            <a:extLst>
              <a:ext uri="{FF2B5EF4-FFF2-40B4-BE49-F238E27FC236}">
                <a16:creationId xmlns:a16="http://schemas.microsoft.com/office/drawing/2014/main" id="{5990BADF-DC5B-D748-AC5F-12E06058D55F}"/>
              </a:ext>
            </a:extLst>
          </p:cNvPr>
          <p:cNvSpPr/>
          <p:nvPr/>
        </p:nvSpPr>
        <p:spPr>
          <a:xfrm>
            <a:off x="6499654" y="1564530"/>
            <a:ext cx="5263978" cy="5152768"/>
          </a:xfrm>
          <a:custGeom>
            <a:avLst/>
            <a:gdLst>
              <a:gd name="connsiteX0" fmla="*/ 2854411 w 5263978"/>
              <a:gd name="connsiteY0" fmla="*/ 0 h 5152768"/>
              <a:gd name="connsiteX1" fmla="*/ 2854411 w 5263978"/>
              <a:gd name="connsiteY1" fmla="*/ 4102443 h 5152768"/>
              <a:gd name="connsiteX2" fmla="*/ 0 w 5263978"/>
              <a:gd name="connsiteY2" fmla="*/ 4102443 h 5152768"/>
              <a:gd name="connsiteX3" fmla="*/ 0 w 5263978"/>
              <a:gd name="connsiteY3" fmla="*/ 5152768 h 5152768"/>
              <a:gd name="connsiteX4" fmla="*/ 5115697 w 5263978"/>
              <a:gd name="connsiteY4" fmla="*/ 5152768 h 5152768"/>
              <a:gd name="connsiteX5" fmla="*/ 5115697 w 5263978"/>
              <a:gd name="connsiteY5" fmla="*/ 37070 h 5152768"/>
              <a:gd name="connsiteX6" fmla="*/ 5263978 w 5263978"/>
              <a:gd name="connsiteY6" fmla="*/ 37070 h 5152768"/>
              <a:gd name="connsiteX7" fmla="*/ 2854411 w 5263978"/>
              <a:gd name="connsiteY7" fmla="*/ 0 h 515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3978" h="5152768">
                <a:moveTo>
                  <a:pt x="2854411" y="0"/>
                </a:moveTo>
                <a:lnTo>
                  <a:pt x="2854411" y="4102443"/>
                </a:lnTo>
                <a:lnTo>
                  <a:pt x="0" y="4102443"/>
                </a:lnTo>
                <a:lnTo>
                  <a:pt x="0" y="5152768"/>
                </a:lnTo>
                <a:lnTo>
                  <a:pt x="5115697" y="5152768"/>
                </a:lnTo>
                <a:lnTo>
                  <a:pt x="5115697" y="37070"/>
                </a:lnTo>
                <a:lnTo>
                  <a:pt x="5263978" y="37070"/>
                </a:lnTo>
                <a:lnTo>
                  <a:pt x="2854411"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フリーフォーム 33">
            <a:extLst>
              <a:ext uri="{FF2B5EF4-FFF2-40B4-BE49-F238E27FC236}">
                <a16:creationId xmlns:a16="http://schemas.microsoft.com/office/drawing/2014/main" id="{FAB243CC-666D-A84B-A4DA-23F324DC3C10}"/>
              </a:ext>
            </a:extLst>
          </p:cNvPr>
          <p:cNvSpPr/>
          <p:nvPr/>
        </p:nvSpPr>
        <p:spPr>
          <a:xfrm>
            <a:off x="6499654" y="1564530"/>
            <a:ext cx="5276335" cy="5152768"/>
          </a:xfrm>
          <a:custGeom>
            <a:avLst/>
            <a:gdLst>
              <a:gd name="connsiteX0" fmla="*/ 2829697 w 5276335"/>
              <a:gd name="connsiteY0" fmla="*/ 0 h 5152768"/>
              <a:gd name="connsiteX1" fmla="*/ 2829697 w 5276335"/>
              <a:gd name="connsiteY1" fmla="*/ 4040660 h 5152768"/>
              <a:gd name="connsiteX2" fmla="*/ 0 w 5276335"/>
              <a:gd name="connsiteY2" fmla="*/ 4040660 h 5152768"/>
              <a:gd name="connsiteX3" fmla="*/ 0 w 5276335"/>
              <a:gd name="connsiteY3" fmla="*/ 5152768 h 5152768"/>
              <a:gd name="connsiteX4" fmla="*/ 5276335 w 5276335"/>
              <a:gd name="connsiteY4" fmla="*/ 5152768 h 5152768"/>
              <a:gd name="connsiteX5" fmla="*/ 5276335 w 5276335"/>
              <a:gd name="connsiteY5" fmla="*/ 37070 h 5152768"/>
              <a:gd name="connsiteX6" fmla="*/ 2829697 w 5276335"/>
              <a:gd name="connsiteY6" fmla="*/ 0 h 515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335" h="5152768">
                <a:moveTo>
                  <a:pt x="2829697" y="0"/>
                </a:moveTo>
                <a:lnTo>
                  <a:pt x="2829697" y="4040660"/>
                </a:lnTo>
                <a:lnTo>
                  <a:pt x="0" y="4040660"/>
                </a:lnTo>
                <a:lnTo>
                  <a:pt x="0" y="5152768"/>
                </a:lnTo>
                <a:lnTo>
                  <a:pt x="5276335" y="5152768"/>
                </a:lnTo>
                <a:lnTo>
                  <a:pt x="5276335" y="37070"/>
                </a:lnTo>
                <a:lnTo>
                  <a:pt x="2829697"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6" name="テキスト ボックス 35">
            <a:extLst>
              <a:ext uri="{FF2B5EF4-FFF2-40B4-BE49-F238E27FC236}">
                <a16:creationId xmlns:a16="http://schemas.microsoft.com/office/drawing/2014/main" id="{960C0657-9D11-B74B-ABEA-52C406A32A1D}"/>
              </a:ext>
            </a:extLst>
          </p:cNvPr>
          <p:cNvSpPr txBox="1"/>
          <p:nvPr/>
        </p:nvSpPr>
        <p:spPr>
          <a:xfrm>
            <a:off x="7315350" y="1231332"/>
            <a:ext cx="992579" cy="369332"/>
          </a:xfrm>
          <a:prstGeom prst="rect">
            <a:avLst/>
          </a:prstGeom>
          <a:noFill/>
        </p:spPr>
        <p:txBody>
          <a:bodyPr wrap="none" rtlCol="0">
            <a:spAutoFit/>
          </a:bodyPr>
          <a:lstStyle/>
          <a:p>
            <a:r>
              <a:rPr kumimoji="1" lang="en-US" altLang="ja-JP" b="1" i="1" dirty="0">
                <a:solidFill>
                  <a:schemeClr val="accent1">
                    <a:lumMod val="75000"/>
                  </a:schemeClr>
                </a:solidFill>
                <a:latin typeface="+mj-lt"/>
                <a:ea typeface="Meiryo UI" panose="020B0604030504040204" pitchFamily="34" charset="-128"/>
              </a:rPr>
              <a:t>engineer</a:t>
            </a:r>
            <a:endParaRPr kumimoji="1" lang="ja-JP" altLang="en-US" b="1" i="1">
              <a:solidFill>
                <a:schemeClr val="accent1">
                  <a:lumMod val="75000"/>
                </a:schemeClr>
              </a:solidFill>
              <a:latin typeface="+mj-lt"/>
              <a:ea typeface="Meiryo UI" panose="020B0604030504040204" pitchFamily="34" charset="-128"/>
            </a:endParaRPr>
          </a:p>
        </p:txBody>
      </p:sp>
      <p:sp>
        <p:nvSpPr>
          <p:cNvPr id="37" name="テキスト ボックス 36">
            <a:extLst>
              <a:ext uri="{FF2B5EF4-FFF2-40B4-BE49-F238E27FC236}">
                <a16:creationId xmlns:a16="http://schemas.microsoft.com/office/drawing/2014/main" id="{55B978F2-3983-9943-862B-878D6C15CD4E}"/>
              </a:ext>
            </a:extLst>
          </p:cNvPr>
          <p:cNvSpPr txBox="1"/>
          <p:nvPr/>
        </p:nvSpPr>
        <p:spPr>
          <a:xfrm>
            <a:off x="10124459" y="1235448"/>
            <a:ext cx="951094" cy="369332"/>
          </a:xfrm>
          <a:prstGeom prst="rect">
            <a:avLst/>
          </a:prstGeom>
          <a:noFill/>
        </p:spPr>
        <p:txBody>
          <a:bodyPr wrap="none" rtlCol="0">
            <a:spAutoFit/>
          </a:bodyPr>
          <a:lstStyle/>
          <a:p>
            <a:r>
              <a:rPr lang="en-US" altLang="ja-JP" b="1" i="1" dirty="0">
                <a:solidFill>
                  <a:schemeClr val="accent2">
                    <a:lumMod val="75000"/>
                  </a:schemeClr>
                </a:solidFill>
                <a:latin typeface="+mj-lt"/>
                <a:ea typeface="Meiryo UI" panose="020B0604030504040204" pitchFamily="34" charset="-128"/>
              </a:rPr>
              <a:t>guitarist</a:t>
            </a:r>
            <a:endParaRPr kumimoji="1" lang="ja-JP" altLang="en-US" b="1" i="1">
              <a:solidFill>
                <a:schemeClr val="accent2">
                  <a:lumMod val="75000"/>
                </a:schemeClr>
              </a:solidFill>
              <a:latin typeface="+mj-lt"/>
              <a:ea typeface="Meiryo UI" panose="020B0604030504040204" pitchFamily="34" charset="-128"/>
            </a:endParaRPr>
          </a:p>
        </p:txBody>
      </p:sp>
      <p:pic>
        <p:nvPicPr>
          <p:cNvPr id="3" name="図 2">
            <a:extLst>
              <a:ext uri="{FF2B5EF4-FFF2-40B4-BE49-F238E27FC236}">
                <a16:creationId xmlns:a16="http://schemas.microsoft.com/office/drawing/2014/main" id="{F46BD5BA-E95A-A543-8730-6DA3E177F6C5}"/>
              </a:ext>
            </a:extLst>
          </p:cNvPr>
          <p:cNvPicPr>
            <a:picLocks noChangeAspect="1"/>
          </p:cNvPicPr>
          <p:nvPr/>
        </p:nvPicPr>
        <p:blipFill>
          <a:blip r:embed="rId4"/>
          <a:stretch>
            <a:fillRect/>
          </a:stretch>
        </p:blipFill>
        <p:spPr>
          <a:xfrm>
            <a:off x="10600006" y="5028430"/>
            <a:ext cx="1144414" cy="1144414"/>
          </a:xfrm>
          <a:prstGeom prst="rect">
            <a:avLst/>
          </a:prstGeom>
        </p:spPr>
      </p:pic>
      <p:pic>
        <p:nvPicPr>
          <p:cNvPr id="6" name="図 5">
            <a:extLst>
              <a:ext uri="{FF2B5EF4-FFF2-40B4-BE49-F238E27FC236}">
                <a16:creationId xmlns:a16="http://schemas.microsoft.com/office/drawing/2014/main" id="{55A3AC2D-B10C-5449-AAAC-B351BA7B0F1B}"/>
              </a:ext>
            </a:extLst>
          </p:cNvPr>
          <p:cNvPicPr>
            <a:picLocks noChangeAspect="1"/>
          </p:cNvPicPr>
          <p:nvPr/>
        </p:nvPicPr>
        <p:blipFill>
          <a:blip r:embed="rId5"/>
          <a:stretch>
            <a:fillRect/>
          </a:stretch>
        </p:blipFill>
        <p:spPr>
          <a:xfrm>
            <a:off x="8669729" y="4280675"/>
            <a:ext cx="1022674" cy="539228"/>
          </a:xfrm>
          <a:prstGeom prst="rect">
            <a:avLst/>
          </a:prstGeom>
        </p:spPr>
      </p:pic>
      <p:sp>
        <p:nvSpPr>
          <p:cNvPr id="26" name="フリーフォーム 25">
            <a:extLst>
              <a:ext uri="{FF2B5EF4-FFF2-40B4-BE49-F238E27FC236}">
                <a16:creationId xmlns:a16="http://schemas.microsoft.com/office/drawing/2014/main" id="{C71696C9-4134-8943-820D-15E547372816}"/>
              </a:ext>
            </a:extLst>
          </p:cNvPr>
          <p:cNvSpPr/>
          <p:nvPr/>
        </p:nvSpPr>
        <p:spPr>
          <a:xfrm>
            <a:off x="9225567" y="1600664"/>
            <a:ext cx="2631989" cy="4841707"/>
          </a:xfrm>
          <a:custGeom>
            <a:avLst/>
            <a:gdLst>
              <a:gd name="connsiteX0" fmla="*/ 0 w 2631989"/>
              <a:gd name="connsiteY0" fmla="*/ 0 h 3867665"/>
              <a:gd name="connsiteX1" fmla="*/ 0 w 2631989"/>
              <a:gd name="connsiteY1" fmla="*/ 3867665 h 3867665"/>
              <a:gd name="connsiteX2" fmla="*/ 2631989 w 2631989"/>
              <a:gd name="connsiteY2" fmla="*/ 3867665 h 3867665"/>
              <a:gd name="connsiteX3" fmla="*/ 2631989 w 2631989"/>
              <a:gd name="connsiteY3" fmla="*/ 12357 h 3867665"/>
              <a:gd name="connsiteX4" fmla="*/ 0 w 2631989"/>
              <a:gd name="connsiteY4" fmla="*/ 0 h 386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989" h="3867665">
                <a:moveTo>
                  <a:pt x="0" y="0"/>
                </a:moveTo>
                <a:lnTo>
                  <a:pt x="0" y="3867665"/>
                </a:lnTo>
                <a:lnTo>
                  <a:pt x="2631989" y="3867665"/>
                </a:lnTo>
                <a:lnTo>
                  <a:pt x="2631989" y="12357"/>
                </a:lnTo>
                <a:lnTo>
                  <a:pt x="0" y="0"/>
                </a:lnTo>
                <a:close/>
              </a:path>
            </a:pathLst>
          </a:custGeom>
          <a:noFill/>
          <a:ln w="1905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18" name="図 17">
            <a:extLst>
              <a:ext uri="{FF2B5EF4-FFF2-40B4-BE49-F238E27FC236}">
                <a16:creationId xmlns:a16="http://schemas.microsoft.com/office/drawing/2014/main" id="{D21D38C1-0FD8-E146-8554-0C30F5170040}"/>
              </a:ext>
            </a:extLst>
          </p:cNvPr>
          <p:cNvPicPr>
            <a:picLocks noChangeAspect="1"/>
          </p:cNvPicPr>
          <p:nvPr/>
        </p:nvPicPr>
        <p:blipFill>
          <a:blip r:embed="rId6"/>
          <a:stretch>
            <a:fillRect/>
          </a:stretch>
        </p:blipFill>
        <p:spPr>
          <a:xfrm>
            <a:off x="9221068" y="3215686"/>
            <a:ext cx="1105556" cy="1105556"/>
          </a:xfrm>
          <a:prstGeom prst="rect">
            <a:avLst/>
          </a:prstGeom>
        </p:spPr>
      </p:pic>
      <p:pic>
        <p:nvPicPr>
          <p:cNvPr id="20" name="図 19">
            <a:extLst>
              <a:ext uri="{FF2B5EF4-FFF2-40B4-BE49-F238E27FC236}">
                <a16:creationId xmlns:a16="http://schemas.microsoft.com/office/drawing/2014/main" id="{D2DB05F3-CF11-DE41-A9E8-82AA0A83B348}"/>
              </a:ext>
            </a:extLst>
          </p:cNvPr>
          <p:cNvPicPr>
            <a:picLocks noChangeAspect="1"/>
          </p:cNvPicPr>
          <p:nvPr/>
        </p:nvPicPr>
        <p:blipFill rotWithShape="1">
          <a:blip r:embed="rId7"/>
          <a:srcRect l="8143" t="17473" r="14895" b="15809"/>
          <a:stretch/>
        </p:blipFill>
        <p:spPr>
          <a:xfrm>
            <a:off x="8275510" y="3456062"/>
            <a:ext cx="731944" cy="618296"/>
          </a:xfrm>
          <a:prstGeom prst="rect">
            <a:avLst/>
          </a:prstGeom>
        </p:spPr>
      </p:pic>
      <p:sp>
        <p:nvSpPr>
          <p:cNvPr id="33" name="フリーフォーム 32">
            <a:extLst>
              <a:ext uri="{FF2B5EF4-FFF2-40B4-BE49-F238E27FC236}">
                <a16:creationId xmlns:a16="http://schemas.microsoft.com/office/drawing/2014/main" id="{3A662DE1-688A-3E4B-98E4-72919C6ADA93}"/>
              </a:ext>
            </a:extLst>
          </p:cNvPr>
          <p:cNvSpPr/>
          <p:nvPr/>
        </p:nvSpPr>
        <p:spPr>
          <a:xfrm>
            <a:off x="8113500" y="3244844"/>
            <a:ext cx="2175197" cy="1699742"/>
          </a:xfrm>
          <a:custGeom>
            <a:avLst/>
            <a:gdLst>
              <a:gd name="connsiteX0" fmla="*/ 0 w 2631989"/>
              <a:gd name="connsiteY0" fmla="*/ 0 h 3867665"/>
              <a:gd name="connsiteX1" fmla="*/ 0 w 2631989"/>
              <a:gd name="connsiteY1" fmla="*/ 3867665 h 3867665"/>
              <a:gd name="connsiteX2" fmla="*/ 2631989 w 2631989"/>
              <a:gd name="connsiteY2" fmla="*/ 3867665 h 3867665"/>
              <a:gd name="connsiteX3" fmla="*/ 2631989 w 2631989"/>
              <a:gd name="connsiteY3" fmla="*/ 12357 h 3867665"/>
              <a:gd name="connsiteX4" fmla="*/ 0 w 2631989"/>
              <a:gd name="connsiteY4" fmla="*/ 0 h 386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989" h="3867665">
                <a:moveTo>
                  <a:pt x="0" y="0"/>
                </a:moveTo>
                <a:lnTo>
                  <a:pt x="0" y="3867665"/>
                </a:lnTo>
                <a:lnTo>
                  <a:pt x="2631989" y="3867665"/>
                </a:lnTo>
                <a:lnTo>
                  <a:pt x="2631989" y="12357"/>
                </a:lnTo>
                <a:lnTo>
                  <a:pt x="0" y="0"/>
                </a:lnTo>
                <a:close/>
              </a:path>
            </a:pathLst>
          </a:custGeom>
          <a:noFill/>
          <a:ln w="19050">
            <a:solidFill>
              <a:schemeClr val="bg2">
                <a:lumMod val="9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8" name="図 27">
            <a:extLst>
              <a:ext uri="{FF2B5EF4-FFF2-40B4-BE49-F238E27FC236}">
                <a16:creationId xmlns:a16="http://schemas.microsoft.com/office/drawing/2014/main" id="{FC45C278-D08A-E54A-8995-9D1E96D10AD3}"/>
              </a:ext>
            </a:extLst>
          </p:cNvPr>
          <p:cNvPicPr>
            <a:picLocks noChangeAspect="1"/>
          </p:cNvPicPr>
          <p:nvPr/>
        </p:nvPicPr>
        <p:blipFill>
          <a:blip r:embed="rId8"/>
          <a:stretch>
            <a:fillRect/>
          </a:stretch>
        </p:blipFill>
        <p:spPr>
          <a:xfrm>
            <a:off x="6827709" y="5300795"/>
            <a:ext cx="2001795" cy="725483"/>
          </a:xfrm>
          <a:prstGeom prst="rect">
            <a:avLst/>
          </a:prstGeom>
        </p:spPr>
      </p:pic>
      <p:pic>
        <p:nvPicPr>
          <p:cNvPr id="15" name="図 14" descr="人, 屋内, テーブル, 座る が含まれている画像&#10;&#10;自動的に生成された説明">
            <a:extLst>
              <a:ext uri="{FF2B5EF4-FFF2-40B4-BE49-F238E27FC236}">
                <a16:creationId xmlns:a16="http://schemas.microsoft.com/office/drawing/2014/main" id="{C2052006-144B-9844-9822-62CA3F389AC6}"/>
              </a:ext>
            </a:extLst>
          </p:cNvPr>
          <p:cNvPicPr>
            <a:picLocks noChangeAspect="1"/>
          </p:cNvPicPr>
          <p:nvPr/>
        </p:nvPicPr>
        <p:blipFill>
          <a:blip r:embed="rId9"/>
          <a:stretch>
            <a:fillRect/>
          </a:stretch>
        </p:blipFill>
        <p:spPr>
          <a:xfrm>
            <a:off x="861369" y="1319672"/>
            <a:ext cx="2300192" cy="2501285"/>
          </a:xfrm>
          <a:prstGeom prst="rect">
            <a:avLst/>
          </a:prstGeom>
        </p:spPr>
      </p:pic>
      <p:pic>
        <p:nvPicPr>
          <p:cNvPr id="2050" name="Picture 2">
            <a:extLst>
              <a:ext uri="{FF2B5EF4-FFF2-40B4-BE49-F238E27FC236}">
                <a16:creationId xmlns:a16="http://schemas.microsoft.com/office/drawing/2014/main" id="{F77A80B1-5F9A-6F46-9BAE-4A15A289663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8083" r="-423"/>
          <a:stretch/>
        </p:blipFill>
        <p:spPr bwMode="auto">
          <a:xfrm>
            <a:off x="3241355" y="3854681"/>
            <a:ext cx="2451608" cy="254088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53330D4-65BA-F44D-9F54-2D15E12E70E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58263" t="35472" r="12590" b="20394"/>
          <a:stretch/>
        </p:blipFill>
        <p:spPr bwMode="auto">
          <a:xfrm>
            <a:off x="9353915" y="5029091"/>
            <a:ext cx="1077618" cy="122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1807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en-US" altLang="ja-JP" sz="2400" b="1" dirty="0" err="1">
                <a:solidFill>
                  <a:srgbClr val="00B0F0"/>
                </a:solidFill>
                <a:latin typeface="Meiryo UI" panose="020B0604030504040204" pitchFamily="34" charset="-128"/>
                <a:ea typeface="Meiryo UI" panose="020B0604030504040204" pitchFamily="34" charset="-128"/>
              </a:rPr>
              <a:t>moodboard</a:t>
            </a:r>
            <a:r>
              <a:rPr lang="ja-JP" altLang="en-US" sz="2400" b="1">
                <a:solidFill>
                  <a:srgbClr val="00B0F0"/>
                </a:solidFill>
                <a:latin typeface="Meiryo UI" panose="020B0604030504040204" pitchFamily="34" charset="-128"/>
                <a:ea typeface="Meiryo UI" panose="020B0604030504040204" pitchFamily="34" charset="-128"/>
              </a:rPr>
              <a:t>のアイデア</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19</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461665"/>
          </a:xfrm>
          <a:prstGeom prst="rect">
            <a:avLst/>
          </a:prstGeom>
          <a:noFill/>
        </p:spPr>
        <p:txBody>
          <a:bodyPr wrap="square" rtlCol="0">
            <a:spAutoFit/>
          </a:bodyPr>
          <a:lstStyle/>
          <a:p>
            <a:pPr marL="342900" indent="-342900">
              <a:buFont typeface="Wingdings" pitchFamily="2" charset="2"/>
              <a:buChar char="Ø"/>
            </a:pPr>
            <a:r>
              <a:rPr lang="ja-JP" altLang="en-US" sz="2400" b="1">
                <a:solidFill>
                  <a:srgbClr val="36BEEF"/>
                </a:solidFill>
                <a:latin typeface="Meiryo UI" panose="020B0604030504040204" pitchFamily="34" charset="-128"/>
                <a:ea typeface="Meiryo UI" panose="020B0604030504040204" pitchFamily="34" charset="-128"/>
              </a:rPr>
              <a:t>どういうものを作るかアイデアをだす</a:t>
            </a:r>
            <a:endParaRPr lang="en-US" altLang="ja-JP" sz="2400" b="1" dirty="0">
              <a:solidFill>
                <a:srgbClr val="36BEEF"/>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F23BB20-354A-D942-82ED-ABCE98F5D51D}"/>
              </a:ext>
            </a:extLst>
          </p:cNvPr>
          <p:cNvSpPr txBox="1"/>
          <p:nvPr/>
        </p:nvSpPr>
        <p:spPr>
          <a:xfrm>
            <a:off x="579863" y="1687303"/>
            <a:ext cx="11106615" cy="830997"/>
          </a:xfrm>
          <a:prstGeom prst="rect">
            <a:avLst/>
          </a:prstGeom>
          <a:noFill/>
        </p:spPr>
        <p:txBody>
          <a:bodyPr wrap="square" rtlCol="0">
            <a:spAutoFit/>
          </a:bodyPr>
          <a:lstStyle/>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チームでつくる場合は、ホワイトボードなどを囲んでみんなでアイデアを出す</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なるべく言葉ではなく、絵</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アプリなら画面イメージとか</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を描きながら</a:t>
            </a:r>
            <a:endParaRPr lang="en-US" altLang="ja-JP" sz="2400" dirty="0">
              <a:latin typeface="Meiryo UI" panose="020B0604030504040204" pitchFamily="34" charset="-128"/>
              <a:ea typeface="Meiryo UI" panose="020B0604030504040204" pitchFamily="34" charset="-128"/>
            </a:endParaRPr>
          </a:p>
        </p:txBody>
      </p:sp>
      <p:pic>
        <p:nvPicPr>
          <p:cNvPr id="6" name="図 5" descr="ダイアグラム&#10;&#10;自動的に生成された説明">
            <a:extLst>
              <a:ext uri="{FF2B5EF4-FFF2-40B4-BE49-F238E27FC236}">
                <a16:creationId xmlns:a16="http://schemas.microsoft.com/office/drawing/2014/main" id="{6AE04F5E-8AEC-1247-98BF-9369C217FA95}"/>
              </a:ext>
            </a:extLst>
          </p:cNvPr>
          <p:cNvPicPr>
            <a:picLocks noChangeAspect="1"/>
          </p:cNvPicPr>
          <p:nvPr/>
        </p:nvPicPr>
        <p:blipFill rotWithShape="1">
          <a:blip r:embed="rId2"/>
          <a:srcRect l="5289" b="57894"/>
          <a:stretch/>
        </p:blipFill>
        <p:spPr>
          <a:xfrm>
            <a:off x="934720" y="3146477"/>
            <a:ext cx="5985648" cy="3494035"/>
          </a:xfrm>
          <a:prstGeom prst="rect">
            <a:avLst/>
          </a:prstGeom>
          <a:ln>
            <a:solidFill>
              <a:srgbClr val="00B0F0"/>
            </a:solidFill>
          </a:ln>
        </p:spPr>
      </p:pic>
      <p:sp>
        <p:nvSpPr>
          <p:cNvPr id="12" name="テキスト ボックス 11">
            <a:extLst>
              <a:ext uri="{FF2B5EF4-FFF2-40B4-BE49-F238E27FC236}">
                <a16:creationId xmlns:a16="http://schemas.microsoft.com/office/drawing/2014/main" id="{8B996B68-1932-F945-AEE8-33FA63312A57}"/>
              </a:ext>
            </a:extLst>
          </p:cNvPr>
          <p:cNvSpPr txBox="1"/>
          <p:nvPr/>
        </p:nvSpPr>
        <p:spPr>
          <a:xfrm>
            <a:off x="957737" y="3141500"/>
            <a:ext cx="646331" cy="369332"/>
          </a:xfrm>
          <a:prstGeom prst="rect">
            <a:avLst/>
          </a:prstGeom>
          <a:noFill/>
        </p:spPr>
        <p:txBody>
          <a:bodyPr wrap="none" rtlCol="0">
            <a:spAutoFit/>
          </a:bodyPr>
          <a:lstStyle/>
          <a:p>
            <a:r>
              <a:rPr kumimoji="1" lang="ja-JP" altLang="en-US">
                <a:latin typeface="Meiryo UI" panose="020B0604030504040204" pitchFamily="34" charset="-128"/>
                <a:ea typeface="Meiryo UI" panose="020B0604030504040204" pitchFamily="34" charset="-128"/>
              </a:rPr>
              <a:t>案</a:t>
            </a:r>
            <a:r>
              <a:rPr lang="ja-JP" altLang="en-US">
                <a:latin typeface="Meiryo UI" panose="020B0604030504040204" pitchFamily="34" charset="-128"/>
                <a:ea typeface="Meiryo UI" panose="020B0604030504040204" pitchFamily="34" charset="-128"/>
              </a:rPr>
              <a:t>１</a:t>
            </a:r>
            <a:endParaRPr kumimoji="1" lang="en-US" altLang="ja-JP" dirty="0">
              <a:latin typeface="Meiryo UI" panose="020B0604030504040204" pitchFamily="34" charset="-128"/>
              <a:ea typeface="Meiryo UI" panose="020B0604030504040204" pitchFamily="34" charset="-128"/>
            </a:endParaRPr>
          </a:p>
        </p:txBody>
      </p:sp>
      <p:pic>
        <p:nvPicPr>
          <p:cNvPr id="16" name="図 15" descr="ダイアグラム&#10;&#10;自動的に生成された説明">
            <a:extLst>
              <a:ext uri="{FF2B5EF4-FFF2-40B4-BE49-F238E27FC236}">
                <a16:creationId xmlns:a16="http://schemas.microsoft.com/office/drawing/2014/main" id="{1719CA64-CA06-424D-BFE2-E4643A7EBF52}"/>
              </a:ext>
            </a:extLst>
          </p:cNvPr>
          <p:cNvPicPr>
            <a:picLocks noChangeAspect="1"/>
          </p:cNvPicPr>
          <p:nvPr/>
        </p:nvPicPr>
        <p:blipFill rotWithShape="1">
          <a:blip r:embed="rId3"/>
          <a:srcRect l="13819" t="43259" r="7828" b="6222"/>
          <a:stretch/>
        </p:blipFill>
        <p:spPr>
          <a:xfrm>
            <a:off x="6920368" y="3141500"/>
            <a:ext cx="4143872" cy="3508082"/>
          </a:xfrm>
          <a:prstGeom prst="rect">
            <a:avLst/>
          </a:prstGeom>
          <a:ln>
            <a:solidFill>
              <a:srgbClr val="00B0F0"/>
            </a:solidFill>
          </a:ln>
        </p:spPr>
      </p:pic>
      <p:sp>
        <p:nvSpPr>
          <p:cNvPr id="17" name="テキスト ボックス 16">
            <a:extLst>
              <a:ext uri="{FF2B5EF4-FFF2-40B4-BE49-F238E27FC236}">
                <a16:creationId xmlns:a16="http://schemas.microsoft.com/office/drawing/2014/main" id="{743AA5D8-3B34-834D-80F5-78FF840BF2D5}"/>
              </a:ext>
            </a:extLst>
          </p:cNvPr>
          <p:cNvSpPr txBox="1"/>
          <p:nvPr/>
        </p:nvSpPr>
        <p:spPr>
          <a:xfrm>
            <a:off x="6920368" y="3145457"/>
            <a:ext cx="654450" cy="369332"/>
          </a:xfrm>
          <a:prstGeom prst="rect">
            <a:avLst/>
          </a:prstGeom>
          <a:noFill/>
        </p:spPr>
        <p:txBody>
          <a:bodyPr wrap="square" rtlCol="0">
            <a:spAutoFit/>
          </a:bodyPr>
          <a:lstStyle/>
          <a:p>
            <a:r>
              <a:rPr kumimoji="1" lang="ja-JP" altLang="en-US">
                <a:latin typeface="Meiryo UI" panose="020B0604030504040204" pitchFamily="34" charset="-128"/>
                <a:ea typeface="Meiryo UI" panose="020B0604030504040204" pitchFamily="34" charset="-128"/>
              </a:rPr>
              <a:t>案２</a:t>
            </a:r>
            <a:endParaRPr kumimoji="1" lang="en-US" altLang="ja-JP"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29279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en-US" altLang="ja-JP" sz="2400" b="1" dirty="0" err="1">
                <a:solidFill>
                  <a:srgbClr val="00B0F0"/>
                </a:solidFill>
                <a:latin typeface="Meiryo UI" panose="020B0604030504040204" pitchFamily="34" charset="-128"/>
                <a:ea typeface="Meiryo UI" panose="020B0604030504040204" pitchFamily="34" charset="-128"/>
              </a:rPr>
              <a:t>moodboard</a:t>
            </a:r>
            <a:r>
              <a:rPr lang="ja-JP" altLang="en-US" sz="2400" b="1">
                <a:solidFill>
                  <a:srgbClr val="00B0F0"/>
                </a:solidFill>
                <a:latin typeface="Meiryo UI" panose="020B0604030504040204" pitchFamily="34" charset="-128"/>
                <a:ea typeface="Meiryo UI" panose="020B0604030504040204" pitchFamily="34" charset="-128"/>
              </a:rPr>
              <a:t>のアイデア</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20</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461665"/>
          </a:xfrm>
          <a:prstGeom prst="rect">
            <a:avLst/>
          </a:prstGeom>
          <a:noFill/>
        </p:spPr>
        <p:txBody>
          <a:bodyPr wrap="square" rtlCol="0">
            <a:spAutoFit/>
          </a:bodyPr>
          <a:lstStyle/>
          <a:p>
            <a:pPr marL="342900" indent="-342900">
              <a:buFont typeface="Wingdings" pitchFamily="2" charset="2"/>
              <a:buChar char="Ø"/>
            </a:pPr>
            <a:r>
              <a:rPr lang="ja-JP" altLang="en-US" sz="2400" b="1">
                <a:solidFill>
                  <a:srgbClr val="36BEEF"/>
                </a:solidFill>
                <a:latin typeface="Meiryo UI" panose="020B0604030504040204" pitchFamily="34" charset="-128"/>
                <a:ea typeface="Meiryo UI" panose="020B0604030504040204" pitchFamily="34" charset="-128"/>
              </a:rPr>
              <a:t>案をえらぶ</a:t>
            </a:r>
            <a:endParaRPr lang="en-US" altLang="ja-JP" sz="2400" b="1" dirty="0">
              <a:solidFill>
                <a:srgbClr val="36BEEF"/>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F23BB20-354A-D942-82ED-ABCE98F5D51D}"/>
              </a:ext>
            </a:extLst>
          </p:cNvPr>
          <p:cNvSpPr txBox="1"/>
          <p:nvPr/>
        </p:nvSpPr>
        <p:spPr>
          <a:xfrm>
            <a:off x="579863" y="1687303"/>
            <a:ext cx="11408937" cy="1569660"/>
          </a:xfrm>
          <a:prstGeom prst="rect">
            <a:avLst/>
          </a:prstGeom>
          <a:noFill/>
        </p:spPr>
        <p:txBody>
          <a:bodyPr wrap="square" rtlCol="0">
            <a:spAutoFit/>
          </a:bodyPr>
          <a:lstStyle/>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基本的なスタンスは「</a:t>
            </a:r>
            <a:r>
              <a:rPr lang="ja-JP" altLang="en-US" sz="2400">
                <a:solidFill>
                  <a:schemeClr val="accent2"/>
                </a:solidFill>
                <a:latin typeface="Meiryo UI" panose="020B0604030504040204" pitchFamily="34" charset="-128"/>
                <a:ea typeface="Meiryo UI" panose="020B0604030504040204" pitchFamily="34" charset="-128"/>
              </a:rPr>
              <a:t>思いつくもの全部つくってみようよ！</a:t>
            </a:r>
            <a:r>
              <a:rPr lang="ja-JP" altLang="en-US" sz="2400">
                <a:latin typeface="Meiryo UI" panose="020B0604030504040204" pitchFamily="34" charset="-128"/>
                <a:ea typeface="Meiryo UI" panose="020B0604030504040204" pitchFamily="34" charset="-128"/>
              </a:rPr>
              <a:t>」</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とはいえども時間は限られるので優先は「</a:t>
            </a:r>
            <a:r>
              <a:rPr lang="ja-JP" altLang="en-US" sz="2400">
                <a:solidFill>
                  <a:schemeClr val="accent2"/>
                </a:solidFill>
                <a:latin typeface="Meiryo UI" panose="020B0604030504040204" pitchFamily="34" charset="-128"/>
                <a:ea typeface="Meiryo UI" panose="020B0604030504040204" pitchFamily="34" charset="-128"/>
              </a:rPr>
              <a:t>とりあえず形にするのに時間がかからないもの</a:t>
            </a:r>
            <a:r>
              <a:rPr lang="ja-JP" altLang="en-US" sz="2400">
                <a:latin typeface="Meiryo UI" panose="020B0604030504040204" pitchFamily="34" charset="-128"/>
                <a:ea typeface="Meiryo UI" panose="020B0604030504040204" pitchFamily="34" charset="-128"/>
              </a:rPr>
              <a:t>」</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細かいところは「</a:t>
            </a:r>
            <a:r>
              <a:rPr lang="ja-JP" altLang="en-US" sz="2400">
                <a:solidFill>
                  <a:schemeClr val="accent2"/>
                </a:solidFill>
                <a:latin typeface="Meiryo UI" panose="020B0604030504040204" pitchFamily="34" charset="-128"/>
                <a:ea typeface="Meiryo UI" panose="020B0604030504040204" pitchFamily="34" charset="-128"/>
              </a:rPr>
              <a:t>作りながら考える</a:t>
            </a:r>
            <a:r>
              <a:rPr lang="ja-JP" altLang="en-US" sz="2400">
                <a:latin typeface="Meiryo UI" panose="020B0604030504040204" pitchFamily="34" charset="-128"/>
                <a:ea typeface="Meiryo UI" panose="020B0604030504040204" pitchFamily="34" charset="-128"/>
              </a:rPr>
              <a:t>」</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p:txBody>
      </p:sp>
      <p:pic>
        <p:nvPicPr>
          <p:cNvPr id="7" name="図 6" descr="ダイアグラム&#10;&#10;自動的に生成された説明">
            <a:extLst>
              <a:ext uri="{FF2B5EF4-FFF2-40B4-BE49-F238E27FC236}">
                <a16:creationId xmlns:a16="http://schemas.microsoft.com/office/drawing/2014/main" id="{6ECFCC68-22C3-1D49-BEEC-C0128F33FA5E}"/>
              </a:ext>
            </a:extLst>
          </p:cNvPr>
          <p:cNvPicPr>
            <a:picLocks noChangeAspect="1"/>
          </p:cNvPicPr>
          <p:nvPr/>
        </p:nvPicPr>
        <p:blipFill rotWithShape="1">
          <a:blip r:embed="rId2"/>
          <a:srcRect l="13819" t="43259" r="7828" b="6222"/>
          <a:stretch/>
        </p:blipFill>
        <p:spPr>
          <a:xfrm>
            <a:off x="4049769" y="3256915"/>
            <a:ext cx="4092462" cy="3464560"/>
          </a:xfrm>
          <a:prstGeom prst="rect">
            <a:avLst/>
          </a:prstGeom>
          <a:ln>
            <a:solidFill>
              <a:srgbClr val="00B0F0"/>
            </a:solidFill>
          </a:ln>
        </p:spPr>
      </p:pic>
      <p:sp>
        <p:nvSpPr>
          <p:cNvPr id="13" name="テキスト ボックス 12">
            <a:extLst>
              <a:ext uri="{FF2B5EF4-FFF2-40B4-BE49-F238E27FC236}">
                <a16:creationId xmlns:a16="http://schemas.microsoft.com/office/drawing/2014/main" id="{690CBD56-F95D-8E4D-8C79-9E468EE5281F}"/>
              </a:ext>
            </a:extLst>
          </p:cNvPr>
          <p:cNvSpPr txBox="1"/>
          <p:nvPr/>
        </p:nvSpPr>
        <p:spPr>
          <a:xfrm>
            <a:off x="4049769" y="3260872"/>
            <a:ext cx="646331" cy="369332"/>
          </a:xfrm>
          <a:prstGeom prst="rect">
            <a:avLst/>
          </a:prstGeom>
          <a:noFill/>
        </p:spPr>
        <p:txBody>
          <a:bodyPr wrap="none" rtlCol="0">
            <a:spAutoFit/>
          </a:bodyPr>
          <a:lstStyle/>
          <a:p>
            <a:r>
              <a:rPr kumimoji="1" lang="ja-JP" altLang="en-US">
                <a:latin typeface="Meiryo UI" panose="020B0604030504040204" pitchFamily="34" charset="-128"/>
                <a:ea typeface="Meiryo UI" panose="020B0604030504040204" pitchFamily="34" charset="-128"/>
              </a:rPr>
              <a:t>案２</a:t>
            </a:r>
            <a:endParaRPr kumimoji="1" lang="en-US" altLang="ja-JP"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779463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ダイアグラム が含まれている画像&#10;&#10;自動的に生成された説明">
            <a:extLst>
              <a:ext uri="{FF2B5EF4-FFF2-40B4-BE49-F238E27FC236}">
                <a16:creationId xmlns:a16="http://schemas.microsoft.com/office/drawing/2014/main" id="{19C5E6B5-5CD2-4D4B-84D0-6AABF0C2333D}"/>
              </a:ext>
            </a:extLst>
          </p:cNvPr>
          <p:cNvPicPr>
            <a:picLocks noChangeAspect="1"/>
          </p:cNvPicPr>
          <p:nvPr/>
        </p:nvPicPr>
        <p:blipFill rotWithShape="1">
          <a:blip r:embed="rId2"/>
          <a:srcRect l="9150" r="38523" b="55704"/>
          <a:stretch/>
        </p:blipFill>
        <p:spPr>
          <a:xfrm>
            <a:off x="7927391" y="2328773"/>
            <a:ext cx="3306978" cy="3675786"/>
          </a:xfrm>
          <a:prstGeom prst="rect">
            <a:avLst/>
          </a:prstGeom>
        </p:spPr>
      </p:pic>
      <p:sp>
        <p:nvSpPr>
          <p:cNvPr id="2" name="タイトル 1"/>
          <p:cNvSpPr>
            <a:spLocks noGrp="1"/>
          </p:cNvSpPr>
          <p:nvPr>
            <p:ph type="title"/>
          </p:nvPr>
        </p:nvSpPr>
        <p:spPr>
          <a:xfrm>
            <a:off x="0" y="1"/>
            <a:ext cx="10668000" cy="786809"/>
          </a:xfrm>
        </p:spPr>
        <p:txBody>
          <a:bodyPr anchor="ctr">
            <a:normAutofit/>
          </a:bodyPr>
          <a:lstStyle/>
          <a:p>
            <a:r>
              <a:rPr lang="en-US" altLang="ja-JP" sz="2400" b="1" dirty="0" err="1">
                <a:solidFill>
                  <a:srgbClr val="00B0F0"/>
                </a:solidFill>
                <a:latin typeface="Meiryo UI" panose="020B0604030504040204" pitchFamily="34" charset="-128"/>
                <a:ea typeface="Meiryo UI" panose="020B0604030504040204" pitchFamily="34" charset="-128"/>
              </a:rPr>
              <a:t>moodboard</a:t>
            </a:r>
            <a:r>
              <a:rPr lang="ja-JP" altLang="en-US" sz="2400" b="1">
                <a:solidFill>
                  <a:srgbClr val="00B0F0"/>
                </a:solidFill>
                <a:latin typeface="Meiryo UI" panose="020B0604030504040204" pitchFamily="34" charset="-128"/>
                <a:ea typeface="Meiryo UI" panose="020B0604030504040204" pitchFamily="34" charset="-128"/>
              </a:rPr>
              <a:t>をつくっていく</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21</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461665"/>
          </a:xfrm>
          <a:prstGeom prst="rect">
            <a:avLst/>
          </a:prstGeom>
          <a:noFill/>
        </p:spPr>
        <p:txBody>
          <a:bodyPr wrap="square" rtlCol="0">
            <a:spAutoFit/>
          </a:bodyPr>
          <a:lstStyle/>
          <a:p>
            <a:pPr marL="342900" indent="-342900">
              <a:buFont typeface="Wingdings" pitchFamily="2" charset="2"/>
              <a:buChar char="Ø"/>
            </a:pPr>
            <a:r>
              <a:rPr lang="ja-JP" altLang="en-US" sz="2400" b="1">
                <a:solidFill>
                  <a:srgbClr val="36BEEF"/>
                </a:solidFill>
                <a:latin typeface="Meiryo UI" panose="020B0604030504040204" pitchFamily="34" charset="-128"/>
                <a:ea typeface="Meiryo UI" panose="020B0604030504040204" pitchFamily="34" charset="-128"/>
              </a:rPr>
              <a:t>実際につくっていく</a:t>
            </a:r>
            <a:endParaRPr lang="en-US" altLang="ja-JP" sz="2400" b="1" dirty="0">
              <a:solidFill>
                <a:srgbClr val="36BEEF"/>
              </a:solidFill>
              <a:latin typeface="Meiryo UI" panose="020B0604030504040204" pitchFamily="34" charset="-128"/>
              <a:ea typeface="Meiryo UI" panose="020B0604030504040204" pitchFamily="34" charset="-128"/>
            </a:endParaRPr>
          </a:p>
        </p:txBody>
      </p:sp>
      <p:sp>
        <p:nvSpPr>
          <p:cNvPr id="8" name="テキスト ボックス 7">
            <a:extLst>
              <a:ext uri="{FF2B5EF4-FFF2-40B4-BE49-F238E27FC236}">
                <a16:creationId xmlns:a16="http://schemas.microsoft.com/office/drawing/2014/main" id="{0F23BB20-354A-D942-82ED-ABCE98F5D51D}"/>
              </a:ext>
            </a:extLst>
          </p:cNvPr>
          <p:cNvSpPr txBox="1"/>
          <p:nvPr/>
        </p:nvSpPr>
        <p:spPr>
          <a:xfrm>
            <a:off x="579863" y="1687303"/>
            <a:ext cx="11408937" cy="3046988"/>
          </a:xfrm>
          <a:prstGeom prst="rect">
            <a:avLst/>
          </a:prstGeom>
          <a:noFill/>
        </p:spPr>
        <p:txBody>
          <a:bodyPr wrap="square" rtlCol="0">
            <a:spAutoFit/>
          </a:bodyPr>
          <a:lstStyle/>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あせらず、「</a:t>
            </a:r>
            <a:r>
              <a:rPr lang="ja-JP" altLang="en-US" sz="2400">
                <a:solidFill>
                  <a:schemeClr val="accent2"/>
                </a:solidFill>
                <a:latin typeface="Meiryo UI" panose="020B0604030504040204" pitchFamily="34" charset="-128"/>
                <a:ea typeface="Meiryo UI" panose="020B0604030504040204" pitchFamily="34" charset="-128"/>
              </a:rPr>
              <a:t>機能を分割して、１つずつつくっていく</a:t>
            </a:r>
            <a:r>
              <a:rPr lang="ja-JP" altLang="en-US" sz="2400">
                <a:latin typeface="Meiryo UI" panose="020B0604030504040204" pitchFamily="34" charset="-128"/>
                <a:ea typeface="Meiryo UI" panose="020B0604030504040204" pitchFamily="34" charset="-128"/>
              </a:rPr>
              <a:t>」投稿</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例えば案２の機能は</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ログインできる</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en-US" altLang="ja-JP" sz="2400" dirty="0">
                <a:latin typeface="Meiryo UI" panose="020B0604030504040204" pitchFamily="34" charset="-128"/>
                <a:ea typeface="Meiryo UI" panose="020B0604030504040204" pitchFamily="34" charset="-128"/>
              </a:rPr>
              <a:t>Mood</a:t>
            </a:r>
            <a:r>
              <a:rPr lang="ja-JP" altLang="en-US" sz="2400">
                <a:latin typeface="Meiryo UI" panose="020B0604030504040204" pitchFamily="34" charset="-128"/>
                <a:ea typeface="Meiryo UI" panose="020B0604030504040204" pitchFamily="34" charset="-128"/>
              </a:rPr>
              <a:t>を投稿できる</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その</a:t>
            </a:r>
            <a:r>
              <a:rPr lang="en-US" altLang="ja-JP" sz="2400" dirty="0">
                <a:latin typeface="Meiryo UI" panose="020B0604030504040204" pitchFamily="34" charset="-128"/>
                <a:ea typeface="Meiryo UI" panose="020B0604030504040204" pitchFamily="34" charset="-128"/>
              </a:rPr>
              <a:t>Mood</a:t>
            </a:r>
            <a:r>
              <a:rPr lang="ja-JP" altLang="en-US" sz="2400">
                <a:latin typeface="Meiryo UI" panose="020B0604030504040204" pitchFamily="34" charset="-128"/>
                <a:ea typeface="Meiryo UI" panose="020B0604030504040204" pitchFamily="34" charset="-128"/>
              </a:rPr>
              <a:t>が自分の投稿だと紐づけられる</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みんなの</a:t>
            </a:r>
            <a:r>
              <a:rPr lang="en-US" altLang="ja-JP" sz="2400" dirty="0">
                <a:latin typeface="Meiryo UI" panose="020B0604030504040204" pitchFamily="34" charset="-128"/>
                <a:ea typeface="Meiryo UI" panose="020B0604030504040204" pitchFamily="34" charset="-128"/>
              </a:rPr>
              <a:t>Mood</a:t>
            </a:r>
            <a:r>
              <a:rPr lang="ja-JP" altLang="en-US" sz="2400">
                <a:latin typeface="Meiryo UI" panose="020B0604030504040204" pitchFamily="34" charset="-128"/>
                <a:ea typeface="Meiryo UI" panose="020B0604030504040204" pitchFamily="34" charset="-128"/>
              </a:rPr>
              <a:t>が地図に表示される</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en-US" altLang="ja-JP" sz="2400" dirty="0">
                <a:latin typeface="Meiryo UI" panose="020B0604030504040204" pitchFamily="34" charset="-128"/>
                <a:ea typeface="Meiryo UI" panose="020B0604030504040204" pitchFamily="34" charset="-128"/>
              </a:rPr>
              <a:t>Mood</a:t>
            </a:r>
            <a:r>
              <a:rPr lang="ja-JP" altLang="en-US" sz="2400">
                <a:latin typeface="Meiryo UI" panose="020B0604030504040204" pitchFamily="34" charset="-128"/>
                <a:ea typeface="Meiryo UI" panose="020B0604030504040204" pitchFamily="34" charset="-128"/>
              </a:rPr>
              <a:t>を投稿するときに位置情報を取得できる</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endParaRPr lang="en-US" altLang="ja-JP" sz="2400" dirty="0">
              <a:latin typeface="Meiryo UI" panose="020B0604030504040204" pitchFamily="34" charset="-128"/>
              <a:ea typeface="Meiryo UI" panose="020B0604030504040204" pitchFamily="34" charset="-128"/>
            </a:endParaRPr>
          </a:p>
        </p:txBody>
      </p:sp>
      <p:sp>
        <p:nvSpPr>
          <p:cNvPr id="7" name="テキスト ボックス 6">
            <a:extLst>
              <a:ext uri="{FF2B5EF4-FFF2-40B4-BE49-F238E27FC236}">
                <a16:creationId xmlns:a16="http://schemas.microsoft.com/office/drawing/2014/main" id="{4270A0E6-59FD-C64D-AD16-C1C7374B2229}"/>
              </a:ext>
            </a:extLst>
          </p:cNvPr>
          <p:cNvSpPr txBox="1"/>
          <p:nvPr/>
        </p:nvSpPr>
        <p:spPr>
          <a:xfrm>
            <a:off x="8260647" y="6098460"/>
            <a:ext cx="2640466" cy="369332"/>
          </a:xfrm>
          <a:prstGeom prst="rect">
            <a:avLst/>
          </a:prstGeom>
          <a:noFill/>
        </p:spPr>
        <p:txBody>
          <a:bodyPr wrap="none" rtlCol="0">
            <a:spAutoFit/>
          </a:bodyPr>
          <a:lstStyle/>
          <a:p>
            <a:r>
              <a:rPr kumimoji="1" lang="en-US" altLang="ja-JP" dirty="0">
                <a:latin typeface="Meiryo UI" panose="020B0604030504040204" pitchFamily="34" charset="-128"/>
                <a:ea typeface="Meiryo UI" panose="020B0604030504040204" pitchFamily="34" charset="-128"/>
              </a:rPr>
              <a:t>↑</a:t>
            </a:r>
            <a:r>
              <a:rPr lang="en-US" altLang="ja-JP" dirty="0">
                <a:latin typeface="Meiryo UI" panose="020B0604030504040204" pitchFamily="34" charset="-128"/>
                <a:ea typeface="Meiryo UI" panose="020B0604030504040204" pitchFamily="34" charset="-128"/>
              </a:rPr>
              <a:t>Mood</a:t>
            </a:r>
            <a:r>
              <a:rPr lang="ja-JP" altLang="en-US">
                <a:latin typeface="Meiryo UI" panose="020B0604030504040204" pitchFamily="34" charset="-128"/>
                <a:ea typeface="Meiryo UI" panose="020B0604030504040204" pitchFamily="34" charset="-128"/>
              </a:rPr>
              <a:t>を投稿できる機能</a:t>
            </a:r>
            <a:endParaRPr lang="en-US" altLang="ja-JP" dirty="0">
              <a:latin typeface="Meiryo UI" panose="020B0604030504040204" pitchFamily="34" charset="-128"/>
              <a:ea typeface="Meiryo UI" panose="020B0604030504040204" pitchFamily="34" charset="-128"/>
            </a:endParaRPr>
          </a:p>
        </p:txBody>
      </p:sp>
      <p:sp>
        <p:nvSpPr>
          <p:cNvPr id="11" name="テキスト ボックス 10">
            <a:extLst>
              <a:ext uri="{FF2B5EF4-FFF2-40B4-BE49-F238E27FC236}">
                <a16:creationId xmlns:a16="http://schemas.microsoft.com/office/drawing/2014/main" id="{2465C23C-A217-BC47-B9DA-41208D880CA8}"/>
              </a:ext>
            </a:extLst>
          </p:cNvPr>
          <p:cNvSpPr txBox="1"/>
          <p:nvPr/>
        </p:nvSpPr>
        <p:spPr>
          <a:xfrm>
            <a:off x="1495523" y="4734291"/>
            <a:ext cx="4393432" cy="1938992"/>
          </a:xfrm>
          <a:prstGeom prst="rect">
            <a:avLst/>
          </a:prstGeom>
          <a:solidFill>
            <a:schemeClr val="bg1"/>
          </a:solidFill>
        </p:spPr>
        <p:txBody>
          <a:bodyPr wrap="square" rtlCol="0">
            <a:spAutoFit/>
          </a:bodyPr>
          <a:lstStyle/>
          <a:p>
            <a:pPr algn="ctr"/>
            <a:r>
              <a:rPr lang="ja-JP" altLang="en-US" sz="4000">
                <a:solidFill>
                  <a:schemeClr val="accent2"/>
                </a:solidFill>
                <a:latin typeface="Meiryo UI" panose="020B0604030504040204" pitchFamily="34" charset="-128"/>
                <a:ea typeface="Meiryo UI" panose="020B0604030504040204" pitchFamily="34" charset="-128"/>
              </a:rPr>
              <a:t>ひとつずつ機能が</a:t>
            </a:r>
            <a:endParaRPr lang="en-US" altLang="ja-JP" sz="4000" dirty="0">
              <a:solidFill>
                <a:schemeClr val="accent2"/>
              </a:solidFill>
              <a:latin typeface="Meiryo UI" panose="020B0604030504040204" pitchFamily="34" charset="-128"/>
              <a:ea typeface="Meiryo UI" panose="020B0604030504040204" pitchFamily="34" charset="-128"/>
            </a:endParaRPr>
          </a:p>
          <a:p>
            <a:pPr algn="ctr"/>
            <a:r>
              <a:rPr kumimoji="1" lang="ja-JP" altLang="en-US" sz="4000">
                <a:solidFill>
                  <a:schemeClr val="accent2"/>
                </a:solidFill>
                <a:latin typeface="Meiryo UI" panose="020B0604030504040204" pitchFamily="34" charset="-128"/>
                <a:ea typeface="Meiryo UI" panose="020B0604030504040204" pitchFamily="34" charset="-128"/>
              </a:rPr>
              <a:t>できていくのは</a:t>
            </a:r>
            <a:endParaRPr kumimoji="1" lang="en-US" altLang="ja-JP" sz="4000" dirty="0">
              <a:solidFill>
                <a:schemeClr val="accent2"/>
              </a:solidFill>
              <a:latin typeface="Meiryo UI" panose="020B0604030504040204" pitchFamily="34" charset="-128"/>
              <a:ea typeface="Meiryo UI" panose="020B0604030504040204" pitchFamily="34" charset="-128"/>
            </a:endParaRPr>
          </a:p>
          <a:p>
            <a:pPr algn="ctr"/>
            <a:r>
              <a:rPr lang="ja-JP" altLang="en-US" sz="4000">
                <a:solidFill>
                  <a:schemeClr val="accent2"/>
                </a:solidFill>
                <a:latin typeface="Meiryo UI" panose="020B0604030504040204" pitchFamily="34" charset="-128"/>
                <a:ea typeface="Meiryo UI" panose="020B0604030504040204" pitchFamily="34" charset="-128"/>
              </a:rPr>
              <a:t>本当に楽しい</a:t>
            </a:r>
            <a:endParaRPr kumimoji="1" lang="en-US" altLang="ja-JP" sz="4000" dirty="0">
              <a:solidFill>
                <a:schemeClr val="accent2"/>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60820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22</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3189501" y="3013501"/>
            <a:ext cx="5812997" cy="1569660"/>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最低限のアプリ開発の知識</a:t>
            </a:r>
            <a:endParaRPr lang="en-US" altLang="ja-JP" sz="4800" dirty="0">
              <a:latin typeface="Meiryo UI" panose="020B0604030504040204" pitchFamily="34" charset="-128"/>
              <a:ea typeface="Meiryo UI" panose="020B0604030504040204" pitchFamily="34" charset="-128"/>
            </a:endParaRPr>
          </a:p>
        </p:txBody>
      </p:sp>
      <p:pic>
        <p:nvPicPr>
          <p:cNvPr id="5" name="Picture 10" descr="スマートフォンのアプリのイラスト | かわいいフリー素材集 いらすとや">
            <a:extLst>
              <a:ext uri="{FF2B5EF4-FFF2-40B4-BE49-F238E27FC236}">
                <a16:creationId xmlns:a16="http://schemas.microsoft.com/office/drawing/2014/main" id="{022C0DB0-78D2-284E-B053-C614397F8F80}"/>
              </a:ext>
            </a:extLst>
          </p:cNvPr>
          <p:cNvPicPr>
            <a:picLocks noChangeAspect="1" noChangeArrowheads="1"/>
          </p:cNvPicPr>
          <p:nvPr/>
        </p:nvPicPr>
        <p:blipFill>
          <a:blip r:embed="rId2">
            <a:alphaModFix amt="47000"/>
            <a:extLst>
              <a:ext uri="{28A0092B-C50C-407E-A947-70E740481C1C}">
                <a14:useLocalDpi xmlns:a14="http://schemas.microsoft.com/office/drawing/2010/main" val="0"/>
              </a:ext>
            </a:extLst>
          </a:blip>
          <a:srcRect/>
          <a:stretch>
            <a:fillRect/>
          </a:stretch>
        </p:blipFill>
        <p:spPr bwMode="auto">
          <a:xfrm>
            <a:off x="8274464" y="3428999"/>
            <a:ext cx="3079336" cy="351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265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最低限のアプリ開発の知識</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23</a:t>
            </a:fld>
            <a:endParaRPr kumimoji="1" lang="ja-JP" altLang="en-US"/>
          </a:p>
        </p:txBody>
      </p:sp>
      <p:sp>
        <p:nvSpPr>
          <p:cNvPr id="9" name="テキスト ボックス 8">
            <a:extLst>
              <a:ext uri="{FF2B5EF4-FFF2-40B4-BE49-F238E27FC236}">
                <a16:creationId xmlns:a16="http://schemas.microsoft.com/office/drawing/2014/main" id="{FED4FF5F-EDFE-6849-B1AA-5CA9A85CF405}"/>
              </a:ext>
            </a:extLst>
          </p:cNvPr>
          <p:cNvSpPr txBox="1"/>
          <p:nvPr/>
        </p:nvSpPr>
        <p:spPr>
          <a:xfrm>
            <a:off x="1503745" y="1699180"/>
            <a:ext cx="2000869" cy="523220"/>
          </a:xfrm>
          <a:prstGeom prst="rect">
            <a:avLst/>
          </a:prstGeom>
          <a:noFill/>
        </p:spPr>
        <p:txBody>
          <a:bodyPr wrap="none" rtlCol="0">
            <a:spAutoFit/>
          </a:bodyPr>
          <a:lstStyle/>
          <a:p>
            <a:pPr algn="ctr"/>
            <a:r>
              <a:rPr lang="ja-JP" altLang="en-US" sz="2800">
                <a:latin typeface="Meiryo UI" panose="020B0604030504040204" pitchFamily="34" charset="-128"/>
                <a:ea typeface="Meiryo UI" panose="020B0604030504040204" pitchFamily="34" charset="-128"/>
              </a:rPr>
              <a:t>フロントエンド</a:t>
            </a:r>
            <a:endParaRPr lang="en-US" altLang="ja-JP" sz="2800" dirty="0">
              <a:latin typeface="Meiryo UI" panose="020B0604030504040204" pitchFamily="34" charset="-128"/>
              <a:ea typeface="Meiryo UI" panose="020B0604030504040204" pitchFamily="34" charset="-128"/>
            </a:endParaRPr>
          </a:p>
        </p:txBody>
      </p:sp>
      <p:sp>
        <p:nvSpPr>
          <p:cNvPr id="10" name="テキスト ボックス 9">
            <a:extLst>
              <a:ext uri="{FF2B5EF4-FFF2-40B4-BE49-F238E27FC236}">
                <a16:creationId xmlns:a16="http://schemas.microsoft.com/office/drawing/2014/main" id="{7E9AF71D-BAA8-0C4B-A5FF-2F9F7C3F8C0C}"/>
              </a:ext>
            </a:extLst>
          </p:cNvPr>
          <p:cNvSpPr txBox="1"/>
          <p:nvPr/>
        </p:nvSpPr>
        <p:spPr>
          <a:xfrm>
            <a:off x="1018418" y="2304130"/>
            <a:ext cx="2971519" cy="2249737"/>
          </a:xfrm>
          <a:prstGeom prst="rect">
            <a:avLst/>
          </a:prstGeom>
          <a:noFill/>
          <a:ln>
            <a:solidFill>
              <a:srgbClr val="00B0F0"/>
            </a:solidFill>
          </a:ln>
        </p:spPr>
        <p:txBody>
          <a:bodyPr wrap="none" rtlCol="0" anchor="ctr" anchorCtr="1">
            <a:spAutoFit/>
          </a:bodyPr>
          <a:lstStyle/>
          <a:p>
            <a:pPr algn="ctr"/>
            <a:r>
              <a:rPr lang="ja-JP" altLang="en-US" sz="2800">
                <a:latin typeface="Meiryo UI" panose="020B0604030504040204" pitchFamily="34" charset="-128"/>
                <a:ea typeface="Meiryo UI" panose="020B0604030504040204" pitchFamily="34" charset="-128"/>
              </a:rPr>
              <a:t>どんなものを</a:t>
            </a:r>
            <a:br>
              <a:rPr lang="en-US" altLang="ja-JP" sz="2800" dirty="0">
                <a:latin typeface="Meiryo UI" panose="020B0604030504040204" pitchFamily="34" charset="-128"/>
                <a:ea typeface="Meiryo UI" panose="020B0604030504040204" pitchFamily="34" charset="-128"/>
              </a:rPr>
            </a:br>
            <a:r>
              <a:rPr lang="ja-JP" altLang="en-US" sz="2800">
                <a:latin typeface="Meiryo UI" panose="020B0604030504040204" pitchFamily="34" charset="-128"/>
                <a:ea typeface="Meiryo UI" panose="020B0604030504040204" pitchFamily="34" charset="-128"/>
              </a:rPr>
              <a:t>表示するか決める</a:t>
            </a:r>
            <a:endParaRPr lang="en-US" altLang="ja-JP" sz="2800" dirty="0">
              <a:latin typeface="Meiryo UI" panose="020B0604030504040204" pitchFamily="34" charset="-128"/>
              <a:ea typeface="Meiryo UI" panose="020B0604030504040204" pitchFamily="34" charset="-128"/>
            </a:endParaRPr>
          </a:p>
        </p:txBody>
      </p:sp>
      <p:sp>
        <p:nvSpPr>
          <p:cNvPr id="12" name="テキスト ボックス 11">
            <a:extLst>
              <a:ext uri="{FF2B5EF4-FFF2-40B4-BE49-F238E27FC236}">
                <a16:creationId xmlns:a16="http://schemas.microsoft.com/office/drawing/2014/main" id="{23C461EE-2774-3746-A972-50EA0101AB80}"/>
              </a:ext>
            </a:extLst>
          </p:cNvPr>
          <p:cNvSpPr txBox="1"/>
          <p:nvPr/>
        </p:nvSpPr>
        <p:spPr>
          <a:xfrm>
            <a:off x="5109108" y="1687491"/>
            <a:ext cx="1739580" cy="523220"/>
          </a:xfrm>
          <a:prstGeom prst="rect">
            <a:avLst/>
          </a:prstGeom>
          <a:noFill/>
        </p:spPr>
        <p:txBody>
          <a:bodyPr wrap="none" rtlCol="0">
            <a:spAutoFit/>
          </a:bodyPr>
          <a:lstStyle/>
          <a:p>
            <a:pPr algn="ctr"/>
            <a:r>
              <a:rPr lang="ja-JP" altLang="en-US" sz="2800">
                <a:latin typeface="Meiryo UI" panose="020B0604030504040204" pitchFamily="34" charset="-128"/>
                <a:ea typeface="Meiryo UI" panose="020B0604030504040204" pitchFamily="34" charset="-128"/>
              </a:rPr>
              <a:t>バックエンド</a:t>
            </a:r>
            <a:endParaRPr lang="en-US" altLang="ja-JP" sz="2800" dirty="0">
              <a:latin typeface="Meiryo UI" panose="020B0604030504040204" pitchFamily="34" charset="-128"/>
              <a:ea typeface="Meiryo UI" panose="020B0604030504040204" pitchFamily="34" charset="-128"/>
            </a:endParaRPr>
          </a:p>
        </p:txBody>
      </p:sp>
      <p:sp>
        <p:nvSpPr>
          <p:cNvPr id="13" name="テキスト ボックス 12">
            <a:extLst>
              <a:ext uri="{FF2B5EF4-FFF2-40B4-BE49-F238E27FC236}">
                <a16:creationId xmlns:a16="http://schemas.microsoft.com/office/drawing/2014/main" id="{9BFBA63C-ED1B-1243-94E6-B445082F60CA}"/>
              </a:ext>
            </a:extLst>
          </p:cNvPr>
          <p:cNvSpPr txBox="1"/>
          <p:nvPr/>
        </p:nvSpPr>
        <p:spPr>
          <a:xfrm>
            <a:off x="4529622" y="2326022"/>
            <a:ext cx="2898550" cy="2246769"/>
          </a:xfrm>
          <a:prstGeom prst="rect">
            <a:avLst/>
          </a:prstGeom>
          <a:noFill/>
          <a:ln>
            <a:solidFill>
              <a:srgbClr val="00B0F0"/>
            </a:solidFill>
          </a:ln>
        </p:spPr>
        <p:txBody>
          <a:bodyPr wrap="none" rtlCol="0" anchor="ctr" anchorCtr="1">
            <a:spAutoFit/>
          </a:bodyPr>
          <a:lstStyle/>
          <a:p>
            <a:pPr algn="ctr"/>
            <a:r>
              <a:rPr lang="ja-JP" altLang="en-US" sz="2800">
                <a:latin typeface="Meiryo UI" panose="020B0604030504040204" pitchFamily="34" charset="-128"/>
                <a:ea typeface="Meiryo UI" panose="020B0604030504040204" pitchFamily="34" charset="-128"/>
              </a:rPr>
              <a:t>表示に必要な</a:t>
            </a:r>
            <a:endParaRPr lang="en-US" altLang="ja-JP" sz="2800" dirty="0">
              <a:latin typeface="Meiryo UI" panose="020B0604030504040204" pitchFamily="34" charset="-128"/>
              <a:ea typeface="Meiryo UI" panose="020B0604030504040204" pitchFamily="34" charset="-128"/>
            </a:endParaRPr>
          </a:p>
          <a:p>
            <a:pPr algn="ctr"/>
            <a:r>
              <a:rPr lang="ja-JP" altLang="en-US" sz="2800">
                <a:latin typeface="Meiryo UI" panose="020B0604030504040204" pitchFamily="34" charset="-128"/>
                <a:ea typeface="Meiryo UI" panose="020B0604030504040204" pitchFamily="34" charset="-128"/>
              </a:rPr>
              <a:t>情報を計算したり、</a:t>
            </a:r>
            <a:endParaRPr lang="en-US" altLang="ja-JP" sz="2800" dirty="0">
              <a:latin typeface="Meiryo UI" panose="020B0604030504040204" pitchFamily="34" charset="-128"/>
              <a:ea typeface="Meiryo UI" panose="020B0604030504040204" pitchFamily="34" charset="-128"/>
            </a:endParaRPr>
          </a:p>
          <a:p>
            <a:pPr algn="ctr"/>
            <a:r>
              <a:rPr lang="ja-JP" altLang="en-US" sz="2800">
                <a:latin typeface="Meiryo UI" panose="020B0604030504040204" pitchFamily="34" charset="-128"/>
                <a:ea typeface="Meiryo UI" panose="020B0604030504040204" pitchFamily="34" charset="-128"/>
              </a:rPr>
              <a:t>データベースに</a:t>
            </a:r>
            <a:endParaRPr lang="en-US" altLang="ja-JP" sz="2800" dirty="0">
              <a:latin typeface="Meiryo UI" panose="020B0604030504040204" pitchFamily="34" charset="-128"/>
              <a:ea typeface="Meiryo UI" panose="020B0604030504040204" pitchFamily="34" charset="-128"/>
            </a:endParaRPr>
          </a:p>
          <a:p>
            <a:pPr algn="ctr"/>
            <a:r>
              <a:rPr lang="ja-JP" altLang="en-US" sz="2800">
                <a:latin typeface="Meiryo UI" panose="020B0604030504040204" pitchFamily="34" charset="-128"/>
                <a:ea typeface="Meiryo UI" panose="020B0604030504040204" pitchFamily="34" charset="-128"/>
              </a:rPr>
              <a:t>データを入れたり</a:t>
            </a:r>
            <a:endParaRPr lang="en-US" altLang="ja-JP" sz="2800" dirty="0">
              <a:latin typeface="Meiryo UI" panose="020B0604030504040204" pitchFamily="34" charset="-128"/>
              <a:ea typeface="Meiryo UI" panose="020B0604030504040204" pitchFamily="34" charset="-128"/>
            </a:endParaRPr>
          </a:p>
          <a:p>
            <a:pPr algn="ctr"/>
            <a:r>
              <a:rPr lang="ja-JP" altLang="en-US" sz="2800">
                <a:latin typeface="Meiryo UI" panose="020B0604030504040204" pitchFamily="34" charset="-128"/>
                <a:ea typeface="Meiryo UI" panose="020B0604030504040204" pitchFamily="34" charset="-128"/>
              </a:rPr>
              <a:t>する</a:t>
            </a:r>
            <a:endParaRPr lang="en-US" altLang="ja-JP" sz="2800" dirty="0">
              <a:latin typeface="Meiryo UI" panose="020B0604030504040204" pitchFamily="34" charset="-128"/>
              <a:ea typeface="Meiryo UI" panose="020B0604030504040204" pitchFamily="34" charset="-128"/>
            </a:endParaRPr>
          </a:p>
        </p:txBody>
      </p:sp>
      <p:sp>
        <p:nvSpPr>
          <p:cNvPr id="14" name="テキスト ボックス 13">
            <a:extLst>
              <a:ext uri="{FF2B5EF4-FFF2-40B4-BE49-F238E27FC236}">
                <a16:creationId xmlns:a16="http://schemas.microsoft.com/office/drawing/2014/main" id="{962E8F57-1067-A644-973C-72FEB64C3A62}"/>
              </a:ext>
            </a:extLst>
          </p:cNvPr>
          <p:cNvSpPr txBox="1"/>
          <p:nvPr/>
        </p:nvSpPr>
        <p:spPr>
          <a:xfrm>
            <a:off x="8715441" y="1699180"/>
            <a:ext cx="1944764" cy="523220"/>
          </a:xfrm>
          <a:prstGeom prst="rect">
            <a:avLst/>
          </a:prstGeom>
          <a:noFill/>
        </p:spPr>
        <p:txBody>
          <a:bodyPr wrap="none" rtlCol="0">
            <a:spAutoFit/>
          </a:bodyPr>
          <a:lstStyle/>
          <a:p>
            <a:pPr algn="ctr"/>
            <a:r>
              <a:rPr lang="ja-JP" altLang="en-US" sz="2800">
                <a:latin typeface="Meiryo UI" panose="020B0604030504040204" pitchFamily="34" charset="-128"/>
                <a:ea typeface="Meiryo UI" panose="020B0604030504040204" pitchFamily="34" charset="-128"/>
              </a:rPr>
              <a:t>データベース</a:t>
            </a:r>
            <a:endParaRPr lang="en-US" altLang="ja-JP" sz="2800" dirty="0">
              <a:latin typeface="Meiryo UI" panose="020B0604030504040204" pitchFamily="34" charset="-128"/>
              <a:ea typeface="Meiryo UI" panose="020B0604030504040204" pitchFamily="34" charset="-128"/>
            </a:endParaRPr>
          </a:p>
        </p:txBody>
      </p:sp>
      <p:sp>
        <p:nvSpPr>
          <p:cNvPr id="15" name="テキスト ボックス 14">
            <a:extLst>
              <a:ext uri="{FF2B5EF4-FFF2-40B4-BE49-F238E27FC236}">
                <a16:creationId xmlns:a16="http://schemas.microsoft.com/office/drawing/2014/main" id="{2B9636B1-1C61-374C-9475-3789AD3733F7}"/>
              </a:ext>
            </a:extLst>
          </p:cNvPr>
          <p:cNvSpPr txBox="1"/>
          <p:nvPr/>
        </p:nvSpPr>
        <p:spPr>
          <a:xfrm>
            <a:off x="7932724" y="2304130"/>
            <a:ext cx="3083476" cy="2249737"/>
          </a:xfrm>
          <a:prstGeom prst="rect">
            <a:avLst/>
          </a:prstGeom>
          <a:noFill/>
          <a:ln>
            <a:solidFill>
              <a:srgbClr val="00B0F0"/>
            </a:solidFill>
          </a:ln>
        </p:spPr>
        <p:txBody>
          <a:bodyPr wrap="none" rtlCol="0" anchor="ctr" anchorCtr="1">
            <a:spAutoFit/>
          </a:bodyPr>
          <a:lstStyle/>
          <a:p>
            <a:pPr algn="ctr"/>
            <a:r>
              <a:rPr lang="ja-JP" altLang="en-US" sz="2800">
                <a:latin typeface="Meiryo UI" panose="020B0604030504040204" pitchFamily="34" charset="-128"/>
                <a:ea typeface="Meiryo UI" panose="020B0604030504040204" pitchFamily="34" charset="-128"/>
              </a:rPr>
              <a:t>必要なデータを</a:t>
            </a:r>
            <a:endParaRPr lang="en-US" altLang="ja-JP" sz="2800" dirty="0">
              <a:latin typeface="Meiryo UI" panose="020B0604030504040204" pitchFamily="34" charset="-128"/>
              <a:ea typeface="Meiryo UI" panose="020B0604030504040204" pitchFamily="34" charset="-128"/>
            </a:endParaRPr>
          </a:p>
          <a:p>
            <a:pPr algn="ctr"/>
            <a:r>
              <a:rPr lang="ja-JP" altLang="en-US" sz="2800">
                <a:latin typeface="Meiryo UI" panose="020B0604030504040204" pitchFamily="34" charset="-128"/>
                <a:ea typeface="Meiryo UI" panose="020B0604030504040204" pitchFamily="34" charset="-128"/>
              </a:rPr>
              <a:t>蓄積する</a:t>
            </a:r>
            <a:endParaRPr lang="en-US" altLang="ja-JP" sz="2800" dirty="0">
              <a:latin typeface="Meiryo UI" panose="020B0604030504040204" pitchFamily="34" charset="-128"/>
              <a:ea typeface="Meiryo UI" panose="020B0604030504040204" pitchFamily="34" charset="-128"/>
            </a:endParaRPr>
          </a:p>
        </p:txBody>
      </p:sp>
      <p:sp>
        <p:nvSpPr>
          <p:cNvPr id="3" name="左右矢印 2">
            <a:extLst>
              <a:ext uri="{FF2B5EF4-FFF2-40B4-BE49-F238E27FC236}">
                <a16:creationId xmlns:a16="http://schemas.microsoft.com/office/drawing/2014/main" id="{2DAFBB5A-7370-0E44-BF40-DB095A3B5741}"/>
              </a:ext>
            </a:extLst>
          </p:cNvPr>
          <p:cNvSpPr/>
          <p:nvPr/>
        </p:nvSpPr>
        <p:spPr>
          <a:xfrm>
            <a:off x="3703320" y="3068318"/>
            <a:ext cx="1097280" cy="721360"/>
          </a:xfrm>
          <a:prstGeom prst="lef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左右矢印 15">
            <a:extLst>
              <a:ext uri="{FF2B5EF4-FFF2-40B4-BE49-F238E27FC236}">
                <a16:creationId xmlns:a16="http://schemas.microsoft.com/office/drawing/2014/main" id="{2A0F30C4-6DCA-F243-B6D3-8E0F6A316B12}"/>
              </a:ext>
            </a:extLst>
          </p:cNvPr>
          <p:cNvSpPr/>
          <p:nvPr/>
        </p:nvSpPr>
        <p:spPr>
          <a:xfrm>
            <a:off x="7137073" y="3053076"/>
            <a:ext cx="1097280" cy="721360"/>
          </a:xfrm>
          <a:prstGeom prst="lef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A1CEF0D-4691-8943-946F-D58C2B95B4BA}"/>
              </a:ext>
            </a:extLst>
          </p:cNvPr>
          <p:cNvSpPr txBox="1"/>
          <p:nvPr/>
        </p:nvSpPr>
        <p:spPr>
          <a:xfrm>
            <a:off x="307461" y="4835654"/>
            <a:ext cx="4393432" cy="646331"/>
          </a:xfrm>
          <a:prstGeom prst="rect">
            <a:avLst/>
          </a:prstGeom>
          <a:noFill/>
        </p:spPr>
        <p:txBody>
          <a:bodyPr wrap="square" rtlCol="0">
            <a:spAutoFit/>
          </a:bodyPr>
          <a:lstStyle/>
          <a:p>
            <a:pPr algn="ctr"/>
            <a:r>
              <a:rPr lang="ja-JP" altLang="en-US" sz="3600">
                <a:solidFill>
                  <a:schemeClr val="accent2"/>
                </a:solidFill>
                <a:latin typeface="Meiryo UI" panose="020B0604030504040204" pitchFamily="34" charset="-128"/>
                <a:ea typeface="Meiryo UI" panose="020B0604030504040204" pitchFamily="34" charset="-128"/>
              </a:rPr>
              <a:t>見た目</a:t>
            </a:r>
            <a:endParaRPr lang="en-US" altLang="ja-JP" sz="3600" dirty="0">
              <a:solidFill>
                <a:schemeClr val="accent2"/>
              </a:solidFill>
              <a:latin typeface="Meiryo UI" panose="020B0604030504040204" pitchFamily="34" charset="-128"/>
              <a:ea typeface="Meiryo UI" panose="020B0604030504040204" pitchFamily="34" charset="-128"/>
            </a:endParaRPr>
          </a:p>
        </p:txBody>
      </p:sp>
      <p:sp>
        <p:nvSpPr>
          <p:cNvPr id="18" name="テキスト ボックス 17">
            <a:extLst>
              <a:ext uri="{FF2B5EF4-FFF2-40B4-BE49-F238E27FC236}">
                <a16:creationId xmlns:a16="http://schemas.microsoft.com/office/drawing/2014/main" id="{2525218A-2389-944B-9FE4-AF7CA2FE8192}"/>
              </a:ext>
            </a:extLst>
          </p:cNvPr>
          <p:cNvSpPr txBox="1"/>
          <p:nvPr/>
        </p:nvSpPr>
        <p:spPr>
          <a:xfrm>
            <a:off x="3703320" y="4854578"/>
            <a:ext cx="4393432" cy="646331"/>
          </a:xfrm>
          <a:prstGeom prst="rect">
            <a:avLst/>
          </a:prstGeom>
          <a:noFill/>
        </p:spPr>
        <p:txBody>
          <a:bodyPr wrap="square" rtlCol="0">
            <a:spAutoFit/>
          </a:bodyPr>
          <a:lstStyle/>
          <a:p>
            <a:pPr algn="ctr"/>
            <a:r>
              <a:rPr lang="ja-JP" altLang="en-US" sz="3600">
                <a:solidFill>
                  <a:schemeClr val="accent2"/>
                </a:solidFill>
                <a:latin typeface="Meiryo UI" panose="020B0604030504040204" pitchFamily="34" charset="-128"/>
                <a:ea typeface="Meiryo UI" panose="020B0604030504040204" pitchFamily="34" charset="-128"/>
              </a:rPr>
              <a:t>脳</a:t>
            </a:r>
            <a:endParaRPr lang="en-US" altLang="ja-JP" sz="3600" dirty="0">
              <a:solidFill>
                <a:schemeClr val="accent2"/>
              </a:solidFill>
              <a:latin typeface="Meiryo UI" panose="020B0604030504040204" pitchFamily="34" charset="-128"/>
              <a:ea typeface="Meiryo UI" panose="020B0604030504040204" pitchFamily="34" charset="-128"/>
            </a:endParaRPr>
          </a:p>
        </p:txBody>
      </p:sp>
      <p:sp>
        <p:nvSpPr>
          <p:cNvPr id="19" name="テキスト ボックス 18">
            <a:extLst>
              <a:ext uri="{FF2B5EF4-FFF2-40B4-BE49-F238E27FC236}">
                <a16:creationId xmlns:a16="http://schemas.microsoft.com/office/drawing/2014/main" id="{4A6ABC6A-9300-3B47-98BB-6C8C36ABAF5F}"/>
              </a:ext>
            </a:extLst>
          </p:cNvPr>
          <p:cNvSpPr txBox="1"/>
          <p:nvPr/>
        </p:nvSpPr>
        <p:spPr>
          <a:xfrm>
            <a:off x="7277746" y="4854578"/>
            <a:ext cx="4393432" cy="646331"/>
          </a:xfrm>
          <a:prstGeom prst="rect">
            <a:avLst/>
          </a:prstGeom>
          <a:noFill/>
        </p:spPr>
        <p:txBody>
          <a:bodyPr wrap="square" rtlCol="0">
            <a:spAutoFit/>
          </a:bodyPr>
          <a:lstStyle/>
          <a:p>
            <a:pPr algn="ctr"/>
            <a:r>
              <a:rPr lang="ja-JP" altLang="en-US" sz="3600">
                <a:solidFill>
                  <a:schemeClr val="accent2"/>
                </a:solidFill>
                <a:latin typeface="Meiryo UI" panose="020B0604030504040204" pitchFamily="34" charset="-128"/>
                <a:ea typeface="Meiryo UI" panose="020B0604030504040204" pitchFamily="34" charset="-128"/>
              </a:rPr>
              <a:t>データ</a:t>
            </a:r>
            <a:endParaRPr lang="en-US" altLang="ja-JP" sz="3600" dirty="0">
              <a:solidFill>
                <a:schemeClr val="accent2"/>
              </a:solidFill>
              <a:latin typeface="Meiryo UI" panose="020B0604030504040204" pitchFamily="34" charset="-128"/>
              <a:ea typeface="Meiryo UI" panose="020B0604030504040204" pitchFamily="34" charset="-128"/>
            </a:endParaRPr>
          </a:p>
        </p:txBody>
      </p:sp>
      <p:sp>
        <p:nvSpPr>
          <p:cNvPr id="20" name="正方形/長方形 19">
            <a:extLst>
              <a:ext uri="{FF2B5EF4-FFF2-40B4-BE49-F238E27FC236}">
                <a16:creationId xmlns:a16="http://schemas.microsoft.com/office/drawing/2014/main" id="{07F0FE4F-3530-8241-9A0B-B14B51593860}"/>
              </a:ext>
            </a:extLst>
          </p:cNvPr>
          <p:cNvSpPr/>
          <p:nvPr/>
        </p:nvSpPr>
        <p:spPr>
          <a:xfrm>
            <a:off x="751840" y="1534160"/>
            <a:ext cx="3500120" cy="4196080"/>
          </a:xfrm>
          <a:prstGeom prst="rect">
            <a:avLst/>
          </a:prstGeom>
          <a:noFill/>
          <a:ln>
            <a:solidFill>
              <a:schemeClr val="accent2"/>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4D0F7C2F-ABCF-1A41-967B-83676859DE84}"/>
              </a:ext>
            </a:extLst>
          </p:cNvPr>
          <p:cNvSpPr/>
          <p:nvPr/>
        </p:nvSpPr>
        <p:spPr>
          <a:xfrm>
            <a:off x="633805" y="1425750"/>
            <a:ext cx="7018567" cy="4416250"/>
          </a:xfrm>
          <a:prstGeom prst="rect">
            <a:avLst/>
          </a:prstGeom>
          <a:noFill/>
          <a:ln w="15875">
            <a:solidFill>
              <a:schemeClr val="accent2"/>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25759B2E-13E4-F347-9225-7D3330D6681F}"/>
              </a:ext>
            </a:extLst>
          </p:cNvPr>
          <p:cNvSpPr/>
          <p:nvPr/>
        </p:nvSpPr>
        <p:spPr>
          <a:xfrm>
            <a:off x="520822" y="1313990"/>
            <a:ext cx="10746618" cy="4660090"/>
          </a:xfrm>
          <a:prstGeom prst="rect">
            <a:avLst/>
          </a:prstGeom>
          <a:noFill/>
          <a:ln w="19050">
            <a:solidFill>
              <a:schemeClr val="accent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E9A59635-4ECB-504C-BC23-4075611EA20F}"/>
              </a:ext>
            </a:extLst>
          </p:cNvPr>
          <p:cNvCxnSpPr/>
          <p:nvPr/>
        </p:nvCxnSpPr>
        <p:spPr>
          <a:xfrm flipH="1" flipV="1">
            <a:off x="3638188" y="4951164"/>
            <a:ext cx="890893" cy="1388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C236E90-3D74-D84A-A32E-98A954910D76}"/>
              </a:ext>
            </a:extLst>
          </p:cNvPr>
          <p:cNvCxnSpPr/>
          <p:nvPr/>
        </p:nvCxnSpPr>
        <p:spPr>
          <a:xfrm flipV="1">
            <a:off x="5405120" y="4825494"/>
            <a:ext cx="120548" cy="1422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08EDA532-667E-6142-A766-6F4D43956820}"/>
              </a:ext>
            </a:extLst>
          </p:cNvPr>
          <p:cNvSpPr txBox="1"/>
          <p:nvPr/>
        </p:nvSpPr>
        <p:spPr>
          <a:xfrm>
            <a:off x="2501900" y="6235821"/>
            <a:ext cx="6484332" cy="646331"/>
          </a:xfrm>
          <a:prstGeom prst="rect">
            <a:avLst/>
          </a:prstGeom>
          <a:noFill/>
        </p:spPr>
        <p:txBody>
          <a:bodyPr wrap="square" rtlCol="0">
            <a:spAutoFit/>
          </a:bodyPr>
          <a:lstStyle/>
          <a:p>
            <a:pPr algn="ctr"/>
            <a:r>
              <a:rPr lang="ja-JP" altLang="en-US" sz="3600" b="1">
                <a:solidFill>
                  <a:srgbClr val="36BEEF"/>
                </a:solidFill>
                <a:latin typeface="Meiryo UI" panose="020B0604030504040204" pitchFamily="34" charset="-128"/>
                <a:ea typeface="Meiryo UI" panose="020B0604030504040204" pitchFamily="34" charset="-128"/>
              </a:rPr>
              <a:t>サーバ</a:t>
            </a:r>
            <a:r>
              <a:rPr lang="en-US" altLang="ja-JP" sz="3600" b="1" dirty="0">
                <a:solidFill>
                  <a:srgbClr val="36BEEF"/>
                </a:solidFill>
                <a:latin typeface="Meiryo UI" panose="020B0604030504040204" pitchFamily="34" charset="-128"/>
                <a:ea typeface="Meiryo UI" panose="020B0604030504040204" pitchFamily="34" charset="-128"/>
              </a:rPr>
              <a:t>(</a:t>
            </a:r>
            <a:r>
              <a:rPr lang="ja-JP" altLang="en-US" sz="3600" b="1">
                <a:solidFill>
                  <a:srgbClr val="36BEEF"/>
                </a:solidFill>
                <a:latin typeface="Meiryo UI" panose="020B0604030504040204" pitchFamily="34" charset="-128"/>
                <a:ea typeface="Meiryo UI" panose="020B0604030504040204" pitchFamily="34" charset="-128"/>
              </a:rPr>
              <a:t>簡単にいうと</a:t>
            </a:r>
            <a:r>
              <a:rPr lang="en-US" altLang="ja-JP" sz="3600" b="1" dirty="0">
                <a:solidFill>
                  <a:srgbClr val="36BEEF"/>
                </a:solidFill>
                <a:latin typeface="Meiryo UI" panose="020B0604030504040204" pitchFamily="34" charset="-128"/>
                <a:ea typeface="Meiryo UI" panose="020B0604030504040204" pitchFamily="34" charset="-128"/>
              </a:rPr>
              <a:t>PC)</a:t>
            </a:r>
          </a:p>
        </p:txBody>
      </p:sp>
      <p:cxnSp>
        <p:nvCxnSpPr>
          <p:cNvPr id="29" name="直線矢印コネクタ 28">
            <a:extLst>
              <a:ext uri="{FF2B5EF4-FFF2-40B4-BE49-F238E27FC236}">
                <a16:creationId xmlns:a16="http://schemas.microsoft.com/office/drawing/2014/main" id="{DA7F17EF-EE3E-4847-B845-534AEDA0F44C}"/>
              </a:ext>
            </a:extLst>
          </p:cNvPr>
          <p:cNvCxnSpPr/>
          <p:nvPr/>
        </p:nvCxnSpPr>
        <p:spPr>
          <a:xfrm flipV="1">
            <a:off x="6187440" y="4869820"/>
            <a:ext cx="2123440" cy="1423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3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3" presetClass="entr" presetSubtype="1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linds(horizontal)">
                                      <p:cBhvr>
                                        <p:cTn id="10" dur="500"/>
                                        <p:tgtEl>
                                          <p:spTgt spid="26"/>
                                        </p:tgtEl>
                                      </p:cBhvr>
                                    </p:animEffect>
                                  </p:childTnLst>
                                </p:cTn>
                              </p:par>
                              <p:par>
                                <p:cTn id="11" presetID="3" presetClass="entr" presetSubtype="1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linds(horizontal)">
                                      <p:cBhvr>
                                        <p:cTn id="13" dur="500"/>
                                        <p:tgtEl>
                                          <p:spTgt spid="29"/>
                                        </p:tgtEl>
                                      </p:cBhvr>
                                    </p:animEffect>
                                  </p:childTnLst>
                                </p:cTn>
                              </p:par>
                              <p:par>
                                <p:cTn id="14" presetID="3" presetClass="entr" presetSubtype="10" fill="hold" grpId="2"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linds(horizontal)">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最低限のアプリ開発の知識</a:t>
            </a:r>
            <a:r>
              <a:rPr lang="en-US" altLang="ja-JP" sz="2400" b="1" dirty="0">
                <a:solidFill>
                  <a:srgbClr val="00B0F0"/>
                </a:solidFill>
                <a:latin typeface="Meiryo UI" panose="020B0604030504040204" pitchFamily="34" charset="-128"/>
                <a:ea typeface="Meiryo UI" panose="020B0604030504040204" pitchFamily="34" charset="-128"/>
              </a:rPr>
              <a:t>(</a:t>
            </a:r>
            <a:r>
              <a:rPr lang="ja-JP" altLang="en-US" sz="2400" b="1">
                <a:solidFill>
                  <a:srgbClr val="00B0F0"/>
                </a:solidFill>
                <a:latin typeface="Meiryo UI" panose="020B0604030504040204" pitchFamily="34" charset="-128"/>
                <a:ea typeface="Meiryo UI" panose="020B0604030504040204" pitchFamily="34" charset="-128"/>
              </a:rPr>
              <a:t>フロントエンド</a:t>
            </a:r>
            <a:r>
              <a:rPr lang="en-US" altLang="ja-JP" sz="2400" b="1" dirty="0">
                <a:solidFill>
                  <a:srgbClr val="00B0F0"/>
                </a:solidFill>
                <a:latin typeface="Meiryo UI" panose="020B0604030504040204" pitchFamily="34" charset="-128"/>
                <a:ea typeface="Meiryo UI" panose="020B0604030504040204" pitchFamily="34" charset="-128"/>
              </a:rPr>
              <a:t>)</a:t>
            </a:r>
            <a:endParaRPr lang="ja-JP" altLang="en-US" sz="2400" b="1">
              <a:solidFill>
                <a:srgbClr val="00B0F0"/>
              </a:solidFill>
              <a:latin typeface="Meiryo UI" panose="020B0604030504040204" pitchFamily="34" charset="-128"/>
              <a:ea typeface="Meiryo UI" panose="020B0604030504040204" pitchFamily="34" charset="-128"/>
            </a:endParaRP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24</a:t>
            </a:fld>
            <a:endParaRPr kumimoji="1" lang="ja-JP" altLang="en-US"/>
          </a:p>
        </p:txBody>
      </p:sp>
      <p:pic>
        <p:nvPicPr>
          <p:cNvPr id="5" name="図 4">
            <a:extLst>
              <a:ext uri="{FF2B5EF4-FFF2-40B4-BE49-F238E27FC236}">
                <a16:creationId xmlns:a16="http://schemas.microsoft.com/office/drawing/2014/main" id="{3A451DC2-7114-E345-944D-C165BCC016B6}"/>
              </a:ext>
            </a:extLst>
          </p:cNvPr>
          <p:cNvPicPr>
            <a:picLocks noChangeAspect="1"/>
          </p:cNvPicPr>
          <p:nvPr/>
        </p:nvPicPr>
        <p:blipFill>
          <a:blip r:embed="rId2"/>
          <a:stretch>
            <a:fillRect/>
          </a:stretch>
        </p:blipFill>
        <p:spPr>
          <a:xfrm>
            <a:off x="2616479" y="1956725"/>
            <a:ext cx="6959042" cy="4684105"/>
          </a:xfrm>
          <a:prstGeom prst="rect">
            <a:avLst/>
          </a:prstGeom>
        </p:spPr>
      </p:pic>
      <p:sp>
        <p:nvSpPr>
          <p:cNvPr id="23" name="テキスト ボックス 22">
            <a:extLst>
              <a:ext uri="{FF2B5EF4-FFF2-40B4-BE49-F238E27FC236}">
                <a16:creationId xmlns:a16="http://schemas.microsoft.com/office/drawing/2014/main" id="{D5A8A8C5-EB0E-8F42-B703-7E4EA1B9A4A5}"/>
              </a:ext>
            </a:extLst>
          </p:cNvPr>
          <p:cNvSpPr txBox="1"/>
          <p:nvPr/>
        </p:nvSpPr>
        <p:spPr>
          <a:xfrm>
            <a:off x="579863" y="1037063"/>
            <a:ext cx="11106615" cy="1200329"/>
          </a:xfrm>
          <a:prstGeom prst="rect">
            <a:avLst/>
          </a:prstGeom>
          <a:noFill/>
        </p:spPr>
        <p:txBody>
          <a:bodyPr wrap="square" rtlCol="0">
            <a:spAutoFit/>
          </a:bodyPr>
          <a:lstStyle/>
          <a:p>
            <a:pPr marL="342900" indent="-342900">
              <a:buFont typeface="Wingdings" pitchFamily="2" charset="2"/>
              <a:buChar char="ü"/>
            </a:pPr>
            <a:r>
              <a:rPr lang="ja-JP" altLang="en-US" sz="2400">
                <a:latin typeface="Meiryo UI" panose="020B0604030504040204" pitchFamily="34" charset="-128"/>
                <a:ea typeface="Meiryo UI" panose="020B0604030504040204" pitchFamily="34" charset="-128"/>
              </a:rPr>
              <a:t>どこにどんなスタイルでなにを表示するか</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これだけでもアプリはつくれます</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endParaRPr lang="ja-JP" altLang="en-US" sz="2400">
              <a:latin typeface="Meiryo UI" panose="020B0604030504040204" pitchFamily="34" charset="-128"/>
              <a:ea typeface="Meiryo UI" panose="020B0604030504040204" pitchFamily="34" charset="-128"/>
            </a:endParaRPr>
          </a:p>
        </p:txBody>
      </p:sp>
      <p:sp>
        <p:nvSpPr>
          <p:cNvPr id="6" name="正方形/長方形 5">
            <a:extLst>
              <a:ext uri="{FF2B5EF4-FFF2-40B4-BE49-F238E27FC236}">
                <a16:creationId xmlns:a16="http://schemas.microsoft.com/office/drawing/2014/main" id="{42E83023-4BDB-8C4F-909F-AB14E9C49683}"/>
              </a:ext>
            </a:extLst>
          </p:cNvPr>
          <p:cNvSpPr/>
          <p:nvPr/>
        </p:nvSpPr>
        <p:spPr>
          <a:xfrm>
            <a:off x="5334000" y="2032000"/>
            <a:ext cx="1513840" cy="22352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34AF2E44-C72E-CD4B-826A-47ED1F61B484}"/>
              </a:ext>
            </a:extLst>
          </p:cNvPr>
          <p:cNvSpPr/>
          <p:nvPr/>
        </p:nvSpPr>
        <p:spPr>
          <a:xfrm>
            <a:off x="3230880" y="2529840"/>
            <a:ext cx="1137920" cy="113792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EA7E03E7-8B5D-5045-AE18-C0F3C095CA90}"/>
              </a:ext>
            </a:extLst>
          </p:cNvPr>
          <p:cNvSpPr/>
          <p:nvPr/>
        </p:nvSpPr>
        <p:spPr>
          <a:xfrm>
            <a:off x="4983201" y="2601757"/>
            <a:ext cx="736879" cy="22352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06CF47-21EB-D84B-892D-BC36A288E60B}"/>
              </a:ext>
            </a:extLst>
          </p:cNvPr>
          <p:cNvSpPr/>
          <p:nvPr/>
        </p:nvSpPr>
        <p:spPr>
          <a:xfrm>
            <a:off x="4983201" y="2938631"/>
            <a:ext cx="645439" cy="22352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BBE9676-E8B5-3346-9F84-ECF4752B9767}"/>
              </a:ext>
            </a:extLst>
          </p:cNvPr>
          <p:cNvSpPr/>
          <p:nvPr/>
        </p:nvSpPr>
        <p:spPr>
          <a:xfrm>
            <a:off x="5866842" y="2939428"/>
            <a:ext cx="980998" cy="222723"/>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D2D5486B-EF94-3647-85C1-96F0CD4A7179}"/>
              </a:ext>
            </a:extLst>
          </p:cNvPr>
          <p:cNvSpPr/>
          <p:nvPr/>
        </p:nvSpPr>
        <p:spPr>
          <a:xfrm>
            <a:off x="7000100" y="2938631"/>
            <a:ext cx="980998" cy="222723"/>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DB9B4C33-D8EF-AE4A-99E3-8DBAC053BA5E}"/>
              </a:ext>
            </a:extLst>
          </p:cNvPr>
          <p:cNvSpPr/>
          <p:nvPr/>
        </p:nvSpPr>
        <p:spPr>
          <a:xfrm>
            <a:off x="4983201" y="3215640"/>
            <a:ext cx="807999" cy="21844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697004F8-D4D5-B147-9E3A-1AE0DE2B5766}"/>
              </a:ext>
            </a:extLst>
          </p:cNvPr>
          <p:cNvSpPr/>
          <p:nvPr/>
        </p:nvSpPr>
        <p:spPr>
          <a:xfrm>
            <a:off x="4993361" y="3432280"/>
            <a:ext cx="1681759" cy="151715"/>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FEB9350D-CB9D-2646-A750-030C3DF39271}"/>
              </a:ext>
            </a:extLst>
          </p:cNvPr>
          <p:cNvSpPr/>
          <p:nvPr/>
        </p:nvSpPr>
        <p:spPr>
          <a:xfrm>
            <a:off x="5813780" y="2592144"/>
            <a:ext cx="1034060" cy="222723"/>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B7D22F9F-01DF-A14A-A7FD-09B11299ABF0}"/>
              </a:ext>
            </a:extLst>
          </p:cNvPr>
          <p:cNvSpPr/>
          <p:nvPr/>
        </p:nvSpPr>
        <p:spPr>
          <a:xfrm>
            <a:off x="6847701" y="2592894"/>
            <a:ext cx="317360" cy="221973"/>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3F993F74-C8FD-C54E-B809-F40209959EEF}"/>
              </a:ext>
            </a:extLst>
          </p:cNvPr>
          <p:cNvSpPr/>
          <p:nvPr/>
        </p:nvSpPr>
        <p:spPr>
          <a:xfrm>
            <a:off x="4993361" y="3599781"/>
            <a:ext cx="970559" cy="175205"/>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95BEE971-0F14-4E4D-A616-E5FDDE7B2E78}"/>
              </a:ext>
            </a:extLst>
          </p:cNvPr>
          <p:cNvSpPr/>
          <p:nvPr/>
        </p:nvSpPr>
        <p:spPr>
          <a:xfrm>
            <a:off x="2783840" y="4429760"/>
            <a:ext cx="2072640" cy="208280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D8746741-98DE-E346-B215-DAC9FE5AA1B5}"/>
              </a:ext>
            </a:extLst>
          </p:cNvPr>
          <p:cNvSpPr/>
          <p:nvPr/>
        </p:nvSpPr>
        <p:spPr>
          <a:xfrm>
            <a:off x="5054321" y="4429760"/>
            <a:ext cx="2072640" cy="208280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3C766663-8995-8E41-8C03-8374F3703B58}"/>
              </a:ext>
            </a:extLst>
          </p:cNvPr>
          <p:cNvSpPr/>
          <p:nvPr/>
        </p:nvSpPr>
        <p:spPr>
          <a:xfrm>
            <a:off x="7314921" y="4439920"/>
            <a:ext cx="2072640" cy="208280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29127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最低限のアプリ開発の知識</a:t>
            </a:r>
            <a:r>
              <a:rPr lang="en-US" altLang="ja-JP" sz="2400" b="1" dirty="0">
                <a:solidFill>
                  <a:srgbClr val="00B0F0"/>
                </a:solidFill>
                <a:latin typeface="Meiryo UI" panose="020B0604030504040204" pitchFamily="34" charset="-128"/>
                <a:ea typeface="Meiryo UI" panose="020B0604030504040204" pitchFamily="34" charset="-128"/>
              </a:rPr>
              <a:t>(</a:t>
            </a:r>
            <a:r>
              <a:rPr lang="ja-JP" altLang="en-US" sz="2400" b="1">
                <a:solidFill>
                  <a:srgbClr val="00B0F0"/>
                </a:solidFill>
                <a:latin typeface="Meiryo UI" panose="020B0604030504040204" pitchFamily="34" charset="-128"/>
                <a:ea typeface="Meiryo UI" panose="020B0604030504040204" pitchFamily="34" charset="-128"/>
              </a:rPr>
              <a:t>バックエンド</a:t>
            </a:r>
            <a:r>
              <a:rPr lang="en-US" altLang="ja-JP" sz="2400" b="1" dirty="0">
                <a:solidFill>
                  <a:srgbClr val="00B0F0"/>
                </a:solidFill>
                <a:latin typeface="Meiryo UI" panose="020B0604030504040204" pitchFamily="34" charset="-128"/>
                <a:ea typeface="Meiryo UI" panose="020B0604030504040204" pitchFamily="34" charset="-128"/>
              </a:rPr>
              <a:t>)</a:t>
            </a:r>
            <a:endParaRPr lang="ja-JP" altLang="en-US" sz="2400" b="1">
              <a:solidFill>
                <a:srgbClr val="00B0F0"/>
              </a:solidFill>
              <a:latin typeface="Meiryo UI" panose="020B0604030504040204" pitchFamily="34" charset="-128"/>
              <a:ea typeface="Meiryo UI" panose="020B0604030504040204" pitchFamily="34" charset="-128"/>
            </a:endParaRP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25</a:t>
            </a:fld>
            <a:endParaRPr kumimoji="1" lang="ja-JP" altLang="en-US"/>
          </a:p>
        </p:txBody>
      </p:sp>
      <p:pic>
        <p:nvPicPr>
          <p:cNvPr id="5" name="図 4">
            <a:extLst>
              <a:ext uri="{FF2B5EF4-FFF2-40B4-BE49-F238E27FC236}">
                <a16:creationId xmlns:a16="http://schemas.microsoft.com/office/drawing/2014/main" id="{3A451DC2-7114-E345-944D-C165BCC016B6}"/>
              </a:ext>
            </a:extLst>
          </p:cNvPr>
          <p:cNvPicPr>
            <a:picLocks noChangeAspect="1"/>
          </p:cNvPicPr>
          <p:nvPr/>
        </p:nvPicPr>
        <p:blipFill>
          <a:blip r:embed="rId2"/>
          <a:stretch>
            <a:fillRect/>
          </a:stretch>
        </p:blipFill>
        <p:spPr>
          <a:xfrm>
            <a:off x="249199" y="2180245"/>
            <a:ext cx="6959042" cy="4684105"/>
          </a:xfrm>
          <a:prstGeom prst="rect">
            <a:avLst/>
          </a:prstGeom>
        </p:spPr>
      </p:pic>
      <p:sp>
        <p:nvSpPr>
          <p:cNvPr id="23" name="テキスト ボックス 22">
            <a:extLst>
              <a:ext uri="{FF2B5EF4-FFF2-40B4-BE49-F238E27FC236}">
                <a16:creationId xmlns:a16="http://schemas.microsoft.com/office/drawing/2014/main" id="{D5A8A8C5-EB0E-8F42-B703-7E4EA1B9A4A5}"/>
              </a:ext>
            </a:extLst>
          </p:cNvPr>
          <p:cNvSpPr txBox="1"/>
          <p:nvPr/>
        </p:nvSpPr>
        <p:spPr>
          <a:xfrm>
            <a:off x="579863" y="1037063"/>
            <a:ext cx="11106615" cy="1569660"/>
          </a:xfrm>
          <a:prstGeom prst="rect">
            <a:avLst/>
          </a:prstGeom>
          <a:noFill/>
        </p:spPr>
        <p:txBody>
          <a:bodyPr wrap="square" rtlCol="0">
            <a:spAutoFit/>
          </a:bodyPr>
          <a:lstStyle/>
          <a:p>
            <a:pPr marL="342900" indent="-342900">
              <a:buFont typeface="Wingdings" pitchFamily="2" charset="2"/>
              <a:buChar char="ü"/>
            </a:pPr>
            <a:r>
              <a:rPr lang="ja-JP" altLang="en-US" sz="2400">
                <a:latin typeface="Meiryo UI" panose="020B0604030504040204" pitchFamily="34" charset="-128"/>
                <a:ea typeface="Meiryo UI" panose="020B0604030504040204" pitchFamily="34" charset="-128"/>
              </a:rPr>
              <a:t>必要なデータをとってくる</a:t>
            </a: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ü"/>
            </a:pPr>
            <a:r>
              <a:rPr lang="ja-JP" altLang="en-US" sz="2400">
                <a:latin typeface="Meiryo UI" panose="020B0604030504040204" pitchFamily="34" charset="-128"/>
                <a:ea typeface="Meiryo UI" panose="020B0604030504040204" pitchFamily="34" charset="-128"/>
              </a:rPr>
              <a:t>複雑な処理</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動画編集など</a:t>
            </a:r>
            <a:r>
              <a:rPr lang="en-US" altLang="ja-JP" sz="2400" dirty="0">
                <a:latin typeface="Meiryo UI" panose="020B0604030504040204" pitchFamily="34" charset="-128"/>
                <a:ea typeface="Meiryo UI" panose="020B0604030504040204" pitchFamily="34" charset="-128"/>
              </a:rPr>
              <a:t>)</a:t>
            </a:r>
          </a:p>
          <a:p>
            <a:pPr marL="342900" indent="-342900">
              <a:buFont typeface="Wingdings" pitchFamily="2" charset="2"/>
              <a:buChar char="ü"/>
            </a:pPr>
            <a:r>
              <a:rPr lang="ja-JP" altLang="en-US" sz="2400">
                <a:latin typeface="Meiryo UI" panose="020B0604030504040204" pitchFamily="34" charset="-128"/>
                <a:ea typeface="Meiryo UI" panose="020B0604030504040204" pitchFamily="34" charset="-128"/>
              </a:rPr>
              <a:t>データベースの書き換え</a:t>
            </a:r>
            <a:r>
              <a:rPr lang="en-US" altLang="ja-JP" sz="2400" dirty="0">
                <a:latin typeface="Meiryo UI" panose="020B0604030504040204" pitchFamily="34" charset="-128"/>
                <a:ea typeface="Meiryo UI" panose="020B0604030504040204" pitchFamily="34" charset="-128"/>
              </a:rPr>
              <a:t>	</a:t>
            </a:r>
          </a:p>
          <a:p>
            <a:pPr marL="800100" lvl="1" indent="-342900">
              <a:buFont typeface="Wingdings" pitchFamily="2" charset="2"/>
              <a:buChar char="ü"/>
            </a:pPr>
            <a:endParaRPr lang="ja-JP" altLang="en-US" sz="2400">
              <a:latin typeface="Meiryo UI" panose="020B0604030504040204" pitchFamily="34" charset="-128"/>
              <a:ea typeface="Meiryo UI" panose="020B0604030504040204" pitchFamily="34" charset="-128"/>
            </a:endParaRPr>
          </a:p>
        </p:txBody>
      </p:sp>
      <p:sp>
        <p:nvSpPr>
          <p:cNvPr id="24" name="正方形/長方形 23">
            <a:extLst>
              <a:ext uri="{FF2B5EF4-FFF2-40B4-BE49-F238E27FC236}">
                <a16:creationId xmlns:a16="http://schemas.microsoft.com/office/drawing/2014/main" id="{34AF2E44-C72E-CD4B-826A-47ED1F61B484}"/>
              </a:ext>
            </a:extLst>
          </p:cNvPr>
          <p:cNvSpPr/>
          <p:nvPr/>
        </p:nvSpPr>
        <p:spPr>
          <a:xfrm>
            <a:off x="863600" y="2753360"/>
            <a:ext cx="1137920" cy="113792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EA7E03E7-8B5D-5045-AE18-C0F3C095CA90}"/>
              </a:ext>
            </a:extLst>
          </p:cNvPr>
          <p:cNvSpPr/>
          <p:nvPr/>
        </p:nvSpPr>
        <p:spPr>
          <a:xfrm>
            <a:off x="2615921" y="2825277"/>
            <a:ext cx="736879" cy="22352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E206CF47-21EB-D84B-892D-BC36A288E60B}"/>
              </a:ext>
            </a:extLst>
          </p:cNvPr>
          <p:cNvSpPr/>
          <p:nvPr/>
        </p:nvSpPr>
        <p:spPr>
          <a:xfrm>
            <a:off x="2905760" y="3162151"/>
            <a:ext cx="223520" cy="196364"/>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0BBE9676-E8B5-3346-9F84-ECF4752B9767}"/>
              </a:ext>
            </a:extLst>
          </p:cNvPr>
          <p:cNvSpPr/>
          <p:nvPr/>
        </p:nvSpPr>
        <p:spPr>
          <a:xfrm>
            <a:off x="4049589" y="3162948"/>
            <a:ext cx="252343" cy="195567"/>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D2D5486B-EF94-3647-85C1-96F0CD4A7179}"/>
              </a:ext>
            </a:extLst>
          </p:cNvPr>
          <p:cNvSpPr/>
          <p:nvPr/>
        </p:nvSpPr>
        <p:spPr>
          <a:xfrm>
            <a:off x="5229418" y="3162151"/>
            <a:ext cx="234843" cy="222723"/>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DB9B4C33-D8EF-AE4A-99E3-8DBAC053BA5E}"/>
              </a:ext>
            </a:extLst>
          </p:cNvPr>
          <p:cNvSpPr/>
          <p:nvPr/>
        </p:nvSpPr>
        <p:spPr>
          <a:xfrm>
            <a:off x="2615921" y="3439160"/>
            <a:ext cx="807999" cy="21844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697004F8-D4D5-B147-9E3A-1AE0DE2B5766}"/>
              </a:ext>
            </a:extLst>
          </p:cNvPr>
          <p:cNvSpPr/>
          <p:nvPr/>
        </p:nvSpPr>
        <p:spPr>
          <a:xfrm>
            <a:off x="2626081" y="3655800"/>
            <a:ext cx="1681759" cy="151715"/>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a:extLst>
              <a:ext uri="{FF2B5EF4-FFF2-40B4-BE49-F238E27FC236}">
                <a16:creationId xmlns:a16="http://schemas.microsoft.com/office/drawing/2014/main" id="{3F993F74-C8FD-C54E-B809-F40209959EEF}"/>
              </a:ext>
            </a:extLst>
          </p:cNvPr>
          <p:cNvSpPr/>
          <p:nvPr/>
        </p:nvSpPr>
        <p:spPr>
          <a:xfrm>
            <a:off x="2626081" y="3823301"/>
            <a:ext cx="970559" cy="175205"/>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33">
            <a:extLst>
              <a:ext uri="{FF2B5EF4-FFF2-40B4-BE49-F238E27FC236}">
                <a16:creationId xmlns:a16="http://schemas.microsoft.com/office/drawing/2014/main" id="{95BEE971-0F14-4E4D-A616-E5FDDE7B2E78}"/>
              </a:ext>
            </a:extLst>
          </p:cNvPr>
          <p:cNvSpPr/>
          <p:nvPr/>
        </p:nvSpPr>
        <p:spPr>
          <a:xfrm>
            <a:off x="416560" y="4653280"/>
            <a:ext cx="2072640" cy="208280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a:extLst>
              <a:ext uri="{FF2B5EF4-FFF2-40B4-BE49-F238E27FC236}">
                <a16:creationId xmlns:a16="http://schemas.microsoft.com/office/drawing/2014/main" id="{D8746741-98DE-E346-B215-DAC9FE5AA1B5}"/>
              </a:ext>
            </a:extLst>
          </p:cNvPr>
          <p:cNvSpPr/>
          <p:nvPr/>
        </p:nvSpPr>
        <p:spPr>
          <a:xfrm>
            <a:off x="2687041" y="4653280"/>
            <a:ext cx="2072640" cy="208280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a:extLst>
              <a:ext uri="{FF2B5EF4-FFF2-40B4-BE49-F238E27FC236}">
                <a16:creationId xmlns:a16="http://schemas.microsoft.com/office/drawing/2014/main" id="{3C766663-8995-8E41-8C03-8374F3703B58}"/>
              </a:ext>
            </a:extLst>
          </p:cNvPr>
          <p:cNvSpPr/>
          <p:nvPr/>
        </p:nvSpPr>
        <p:spPr>
          <a:xfrm>
            <a:off x="4947641" y="4663440"/>
            <a:ext cx="2072640" cy="2082800"/>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09F82038-9EF4-DC42-B2DF-81BAAB1DCA39}"/>
              </a:ext>
            </a:extLst>
          </p:cNvPr>
          <p:cNvPicPr>
            <a:picLocks noChangeAspect="1"/>
          </p:cNvPicPr>
          <p:nvPr/>
        </p:nvPicPr>
        <p:blipFill>
          <a:blip r:embed="rId3"/>
          <a:stretch>
            <a:fillRect/>
          </a:stretch>
        </p:blipFill>
        <p:spPr>
          <a:xfrm>
            <a:off x="7255869" y="2180245"/>
            <a:ext cx="4998368" cy="4541230"/>
          </a:xfrm>
          <a:prstGeom prst="rect">
            <a:avLst/>
          </a:prstGeom>
        </p:spPr>
      </p:pic>
    </p:spTree>
    <p:extLst>
      <p:ext uri="{BB962C8B-B14F-4D97-AF65-F5344CB8AC3E}">
        <p14:creationId xmlns:p14="http://schemas.microsoft.com/office/powerpoint/2010/main" val="1825718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最低限のアプリ開発の知識</a:t>
            </a:r>
            <a:r>
              <a:rPr lang="en-US" altLang="ja-JP" sz="2400" b="1" dirty="0">
                <a:solidFill>
                  <a:srgbClr val="00B0F0"/>
                </a:solidFill>
                <a:latin typeface="Meiryo UI" panose="020B0604030504040204" pitchFamily="34" charset="-128"/>
                <a:ea typeface="Meiryo UI" panose="020B0604030504040204" pitchFamily="34" charset="-128"/>
              </a:rPr>
              <a:t>(</a:t>
            </a:r>
            <a:r>
              <a:rPr lang="ja-JP" altLang="en-US" sz="2400" b="1">
                <a:solidFill>
                  <a:srgbClr val="00B0F0"/>
                </a:solidFill>
                <a:latin typeface="Meiryo UI" panose="020B0604030504040204" pitchFamily="34" charset="-128"/>
                <a:ea typeface="Meiryo UI" panose="020B0604030504040204" pitchFamily="34" charset="-128"/>
              </a:rPr>
              <a:t>データベース</a:t>
            </a:r>
            <a:r>
              <a:rPr lang="en-US" altLang="ja-JP" sz="2400" b="1" dirty="0">
                <a:solidFill>
                  <a:srgbClr val="00B0F0"/>
                </a:solidFill>
                <a:latin typeface="Meiryo UI" panose="020B0604030504040204" pitchFamily="34" charset="-128"/>
                <a:ea typeface="Meiryo UI" panose="020B0604030504040204" pitchFamily="34" charset="-128"/>
              </a:rPr>
              <a:t>)</a:t>
            </a:r>
            <a:endParaRPr lang="ja-JP" altLang="en-US" sz="2400" b="1">
              <a:solidFill>
                <a:srgbClr val="00B0F0"/>
              </a:solidFill>
              <a:latin typeface="Meiryo UI" panose="020B0604030504040204" pitchFamily="34" charset="-128"/>
              <a:ea typeface="Meiryo UI" panose="020B0604030504040204" pitchFamily="34" charset="-128"/>
            </a:endParaRP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26</a:t>
            </a:fld>
            <a:endParaRPr kumimoji="1" lang="ja-JP" altLang="en-US"/>
          </a:p>
        </p:txBody>
      </p:sp>
      <p:sp>
        <p:nvSpPr>
          <p:cNvPr id="23" name="テキスト ボックス 22">
            <a:extLst>
              <a:ext uri="{FF2B5EF4-FFF2-40B4-BE49-F238E27FC236}">
                <a16:creationId xmlns:a16="http://schemas.microsoft.com/office/drawing/2014/main" id="{D5A8A8C5-EB0E-8F42-B703-7E4EA1B9A4A5}"/>
              </a:ext>
            </a:extLst>
          </p:cNvPr>
          <p:cNvSpPr txBox="1"/>
          <p:nvPr/>
        </p:nvSpPr>
        <p:spPr>
          <a:xfrm>
            <a:off x="579863" y="1037063"/>
            <a:ext cx="11106615" cy="1200329"/>
          </a:xfrm>
          <a:prstGeom prst="rect">
            <a:avLst/>
          </a:prstGeom>
          <a:noFill/>
        </p:spPr>
        <p:txBody>
          <a:bodyPr wrap="square" rtlCol="0">
            <a:spAutoFit/>
          </a:bodyPr>
          <a:lstStyle/>
          <a:p>
            <a:pPr marL="342900" indent="-342900">
              <a:buFont typeface="Wingdings" pitchFamily="2" charset="2"/>
              <a:buChar char="ü"/>
            </a:pPr>
            <a:r>
              <a:rPr lang="ja-JP" altLang="en-US" sz="2400">
                <a:latin typeface="Meiryo UI" panose="020B0604030504040204" pitchFamily="34" charset="-128"/>
                <a:ea typeface="Meiryo UI" panose="020B0604030504040204" pitchFamily="34" charset="-128"/>
              </a:rPr>
              <a:t>ユーザ情報</a:t>
            </a: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ü"/>
            </a:pPr>
            <a:r>
              <a:rPr lang="ja-JP" altLang="en-US" sz="2400">
                <a:latin typeface="Meiryo UI" panose="020B0604030504040204" pitchFamily="34" charset="-128"/>
                <a:ea typeface="Meiryo UI" panose="020B0604030504040204" pitchFamily="34" charset="-128"/>
              </a:rPr>
              <a:t>動画・画像の情報</a:t>
            </a: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ü"/>
            </a:pPr>
            <a:r>
              <a:rPr lang="en-US" altLang="ja-JP" sz="2400" dirty="0">
                <a:latin typeface="Meiryo UI" panose="020B0604030504040204" pitchFamily="34" charset="-128"/>
                <a:ea typeface="Meiryo UI" panose="020B0604030504040204" pitchFamily="34" charset="-128"/>
              </a:rPr>
              <a:t>etc..</a:t>
            </a:r>
            <a:endParaRPr lang="ja-JP" altLang="en-US" sz="2400">
              <a:latin typeface="Meiryo UI" panose="020B0604030504040204" pitchFamily="34" charset="-128"/>
              <a:ea typeface="Meiryo UI" panose="020B0604030504040204" pitchFamily="34" charset="-128"/>
            </a:endParaRPr>
          </a:p>
        </p:txBody>
      </p:sp>
      <p:graphicFrame>
        <p:nvGraphicFramePr>
          <p:cNvPr id="3" name="表 6">
            <a:extLst>
              <a:ext uri="{FF2B5EF4-FFF2-40B4-BE49-F238E27FC236}">
                <a16:creationId xmlns:a16="http://schemas.microsoft.com/office/drawing/2014/main" id="{3671AF45-A4CE-A14F-A7A2-BF92CA6B146D}"/>
              </a:ext>
            </a:extLst>
          </p:cNvPr>
          <p:cNvGraphicFramePr>
            <a:graphicFrameLocks noGrp="1"/>
          </p:cNvGraphicFramePr>
          <p:nvPr>
            <p:extLst>
              <p:ext uri="{D42A27DB-BD31-4B8C-83A1-F6EECF244321}">
                <p14:modId xmlns:p14="http://schemas.microsoft.com/office/powerpoint/2010/main" val="1396699619"/>
              </p:ext>
            </p:extLst>
          </p:nvPr>
        </p:nvGraphicFramePr>
        <p:xfrm>
          <a:off x="548640" y="2722164"/>
          <a:ext cx="5435600" cy="1483360"/>
        </p:xfrm>
        <a:graphic>
          <a:graphicData uri="http://schemas.openxmlformats.org/drawingml/2006/table">
            <a:tbl>
              <a:tblPr firstRow="1" bandRow="1">
                <a:tableStyleId>{5C22544A-7EE6-4342-B048-85BDC9FD1C3A}</a:tableStyleId>
              </a:tblPr>
              <a:tblGrid>
                <a:gridCol w="563418">
                  <a:extLst>
                    <a:ext uri="{9D8B030D-6E8A-4147-A177-3AD203B41FA5}">
                      <a16:colId xmlns:a16="http://schemas.microsoft.com/office/drawing/2014/main" val="887160064"/>
                    </a:ext>
                  </a:extLst>
                </a:gridCol>
                <a:gridCol w="1586961">
                  <a:extLst>
                    <a:ext uri="{9D8B030D-6E8A-4147-A177-3AD203B41FA5}">
                      <a16:colId xmlns:a16="http://schemas.microsoft.com/office/drawing/2014/main" val="251471291"/>
                    </a:ext>
                  </a:extLst>
                </a:gridCol>
                <a:gridCol w="2450869">
                  <a:extLst>
                    <a:ext uri="{9D8B030D-6E8A-4147-A177-3AD203B41FA5}">
                      <a16:colId xmlns:a16="http://schemas.microsoft.com/office/drawing/2014/main" val="3233855509"/>
                    </a:ext>
                  </a:extLst>
                </a:gridCol>
                <a:gridCol w="834352">
                  <a:extLst>
                    <a:ext uri="{9D8B030D-6E8A-4147-A177-3AD203B41FA5}">
                      <a16:colId xmlns:a16="http://schemas.microsoft.com/office/drawing/2014/main" val="3193500154"/>
                    </a:ext>
                  </a:extLst>
                </a:gridCol>
              </a:tblGrid>
              <a:tr h="370840">
                <a:tc>
                  <a:txBody>
                    <a:bodyPr/>
                    <a:lstStyle/>
                    <a:p>
                      <a:pPr algn="ctr"/>
                      <a:r>
                        <a:rPr kumimoji="1" lang="en-US" altLang="ja-JP" dirty="0"/>
                        <a:t>id</a:t>
                      </a:r>
                      <a:endParaRPr kumimoji="1" lang="ja-JP" altLang="en-US"/>
                    </a:p>
                  </a:txBody>
                  <a:tcPr/>
                </a:tc>
                <a:tc>
                  <a:txBody>
                    <a:bodyPr/>
                    <a:lstStyle/>
                    <a:p>
                      <a:pPr algn="ctr"/>
                      <a:r>
                        <a:rPr kumimoji="1" lang="en-US" altLang="ja-JP" dirty="0"/>
                        <a:t>name</a:t>
                      </a:r>
                      <a:endParaRPr kumimoji="1" lang="ja-JP" altLang="en-US"/>
                    </a:p>
                  </a:txBody>
                  <a:tcPr/>
                </a:tc>
                <a:tc>
                  <a:txBody>
                    <a:bodyPr/>
                    <a:lstStyle/>
                    <a:p>
                      <a:pPr algn="ctr"/>
                      <a:r>
                        <a:rPr kumimoji="1" lang="en-US" altLang="ja-JP" dirty="0" err="1"/>
                        <a:t>image_url</a:t>
                      </a:r>
                      <a:endParaRPr kumimoji="1" lang="ja-JP" altLang="en-US"/>
                    </a:p>
                  </a:txBody>
                  <a:tcPr/>
                </a:tc>
                <a:tc>
                  <a:txBody>
                    <a:bodyPr/>
                    <a:lstStyle/>
                    <a:p>
                      <a:pPr algn="ctr"/>
                      <a:r>
                        <a:rPr kumimoji="1" lang="en-US" altLang="ja-JP" dirty="0"/>
                        <a:t>email</a:t>
                      </a:r>
                      <a:endParaRPr kumimoji="1" lang="ja-JP" altLang="en-US"/>
                    </a:p>
                  </a:txBody>
                  <a:tcPr/>
                </a:tc>
                <a:extLst>
                  <a:ext uri="{0D108BD9-81ED-4DB2-BD59-A6C34878D82A}">
                    <a16:rowId xmlns:a16="http://schemas.microsoft.com/office/drawing/2014/main" val="1326197451"/>
                  </a:ext>
                </a:extLst>
              </a:tr>
              <a:tr h="370840">
                <a:tc>
                  <a:txBody>
                    <a:bodyPr/>
                    <a:lstStyle/>
                    <a:p>
                      <a:pPr algn="ctr"/>
                      <a:r>
                        <a:rPr kumimoji="1" lang="en-US" altLang="ja-JP" dirty="0"/>
                        <a:t>1</a:t>
                      </a:r>
                      <a:endParaRPr kumimoji="1" lang="ja-JP" altLang="en-US"/>
                    </a:p>
                  </a:txBody>
                  <a:tcPr/>
                </a:tc>
                <a:tc>
                  <a:txBody>
                    <a:bodyPr/>
                    <a:lstStyle/>
                    <a:p>
                      <a:pPr algn="ctr"/>
                      <a:r>
                        <a:rPr kumimoji="1" lang="en-US" altLang="ja-JP" dirty="0" err="1"/>
                        <a:t>keita</a:t>
                      </a:r>
                      <a:r>
                        <a:rPr kumimoji="1" lang="en-US" altLang="ja-JP" dirty="0"/>
                        <a:t> </a:t>
                      </a:r>
                      <a:r>
                        <a:rPr kumimoji="1" lang="en-US" altLang="ja-JP" dirty="0" err="1"/>
                        <a:t>miyano</a:t>
                      </a:r>
                      <a:endParaRPr kumimoji="1" lang="ja-JP" altLang="en-US"/>
                    </a:p>
                  </a:txBody>
                  <a:tcPr/>
                </a:tc>
                <a:tc>
                  <a:txBody>
                    <a:bodyPr/>
                    <a:lstStyle/>
                    <a:p>
                      <a:pPr algn="ctr"/>
                      <a:r>
                        <a:rPr kumimoji="1" lang="en-US" altLang="ja-JP" dirty="0"/>
                        <a:t>https://hogehoge1.png</a:t>
                      </a:r>
                      <a:endParaRPr kumimoji="1" lang="ja-JP" altLang="en-US"/>
                    </a:p>
                  </a:txBody>
                  <a:tcPr/>
                </a:tc>
                <a:tc>
                  <a:txBody>
                    <a:bodyPr/>
                    <a:lstStyle/>
                    <a:p>
                      <a:pPr algn="ctr"/>
                      <a:endParaRPr kumimoji="1" lang="ja-JP" altLang="en-US"/>
                    </a:p>
                  </a:txBody>
                  <a:tcPr/>
                </a:tc>
                <a:extLst>
                  <a:ext uri="{0D108BD9-81ED-4DB2-BD59-A6C34878D82A}">
                    <a16:rowId xmlns:a16="http://schemas.microsoft.com/office/drawing/2014/main" val="461084737"/>
                  </a:ext>
                </a:extLst>
              </a:tr>
              <a:tr h="370840">
                <a:tc>
                  <a:txBody>
                    <a:bodyPr/>
                    <a:lstStyle/>
                    <a:p>
                      <a:pPr algn="ctr"/>
                      <a:r>
                        <a:rPr kumimoji="1" lang="en-US" altLang="ja-JP" dirty="0"/>
                        <a:t>2</a:t>
                      </a:r>
                      <a:endParaRPr kumimoji="1" lang="ja-JP" altLang="en-US"/>
                    </a:p>
                  </a:txBody>
                  <a:tcPr/>
                </a:tc>
                <a:tc>
                  <a:txBody>
                    <a:bodyPr/>
                    <a:lstStyle/>
                    <a:p>
                      <a:pPr algn="ctr"/>
                      <a:r>
                        <a:rPr kumimoji="1" lang="en-US" altLang="ja-JP" dirty="0"/>
                        <a:t>taro </a:t>
                      </a:r>
                      <a:r>
                        <a:rPr kumimoji="1" lang="en-US" altLang="ja-JP" dirty="0" err="1"/>
                        <a:t>yamada</a:t>
                      </a:r>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https://hogehoge2.png</a:t>
                      </a:r>
                      <a:endParaRPr kumimoji="1" lang="ja-JP" altLang="en-US"/>
                    </a:p>
                  </a:txBody>
                  <a:tcPr/>
                </a:tc>
                <a:tc>
                  <a:txBody>
                    <a:bodyPr/>
                    <a:lstStyle/>
                    <a:p>
                      <a:pPr algn="ctr"/>
                      <a:endParaRPr kumimoji="1" lang="ja-JP" altLang="en-US"/>
                    </a:p>
                  </a:txBody>
                  <a:tcPr/>
                </a:tc>
                <a:extLst>
                  <a:ext uri="{0D108BD9-81ED-4DB2-BD59-A6C34878D82A}">
                    <a16:rowId xmlns:a16="http://schemas.microsoft.com/office/drawing/2014/main" val="285496156"/>
                  </a:ext>
                </a:extLst>
              </a:tr>
              <a:tr h="370840">
                <a:tc>
                  <a:txBody>
                    <a:bodyPr/>
                    <a:lstStyle/>
                    <a:p>
                      <a:pPr algn="ctr"/>
                      <a:r>
                        <a:rPr kumimoji="1" lang="en-US" altLang="ja-JP" dirty="0"/>
                        <a:t>3</a:t>
                      </a:r>
                      <a:endParaRPr kumimoji="1" lang="ja-JP" altLang="en-US"/>
                    </a:p>
                  </a:txBody>
                  <a:tcPr/>
                </a:tc>
                <a:tc>
                  <a:txBody>
                    <a:bodyPr/>
                    <a:lstStyle/>
                    <a:p>
                      <a:pPr algn="ctr"/>
                      <a:r>
                        <a:rPr kumimoji="1" lang="en-US" altLang="ja-JP" dirty="0" err="1"/>
                        <a:t>shutoku</a:t>
                      </a:r>
                      <a:r>
                        <a:rPr kumimoji="1" lang="en-US" altLang="ja-JP" dirty="0"/>
                        <a:t> </a:t>
                      </a:r>
                      <a:r>
                        <a:rPr kumimoji="1" lang="en-US" altLang="ja-JP" dirty="0" err="1"/>
                        <a:t>mukai</a:t>
                      </a:r>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https://hogehoge3.png</a:t>
                      </a:r>
                      <a:endParaRPr kumimoji="1" lang="ja-JP" altLang="en-US"/>
                    </a:p>
                  </a:txBody>
                  <a:tcPr/>
                </a:tc>
                <a:tc>
                  <a:txBody>
                    <a:bodyPr/>
                    <a:lstStyle/>
                    <a:p>
                      <a:pPr algn="ctr"/>
                      <a:endParaRPr kumimoji="1" lang="ja-JP" altLang="en-US"/>
                    </a:p>
                  </a:txBody>
                  <a:tcPr/>
                </a:tc>
                <a:extLst>
                  <a:ext uri="{0D108BD9-81ED-4DB2-BD59-A6C34878D82A}">
                    <a16:rowId xmlns:a16="http://schemas.microsoft.com/office/drawing/2014/main" val="3421581281"/>
                  </a:ext>
                </a:extLst>
              </a:tr>
            </a:tbl>
          </a:graphicData>
        </a:graphic>
      </p:graphicFrame>
      <p:sp>
        <p:nvSpPr>
          <p:cNvPr id="21" name="テキスト ボックス 20">
            <a:extLst>
              <a:ext uri="{FF2B5EF4-FFF2-40B4-BE49-F238E27FC236}">
                <a16:creationId xmlns:a16="http://schemas.microsoft.com/office/drawing/2014/main" id="{67995274-D4D7-B649-A1AA-68224B593C1E}"/>
              </a:ext>
            </a:extLst>
          </p:cNvPr>
          <p:cNvSpPr txBox="1"/>
          <p:nvPr/>
        </p:nvSpPr>
        <p:spPr>
          <a:xfrm>
            <a:off x="10859" y="2198944"/>
            <a:ext cx="2263761" cy="523220"/>
          </a:xfrm>
          <a:prstGeom prst="rect">
            <a:avLst/>
          </a:prstGeom>
          <a:noFill/>
        </p:spPr>
        <p:txBody>
          <a:bodyPr wrap="none" rtlCol="0">
            <a:spAutoFit/>
          </a:bodyPr>
          <a:lstStyle/>
          <a:p>
            <a:pPr algn="ctr"/>
            <a:r>
              <a:rPr lang="en-US" altLang="ja-JP" sz="2800" dirty="0">
                <a:latin typeface="Meiryo UI" panose="020B0604030504040204" pitchFamily="34" charset="-128"/>
                <a:ea typeface="Meiryo UI" panose="020B0604030504040204" pitchFamily="34" charset="-128"/>
              </a:rPr>
              <a:t>users</a:t>
            </a:r>
            <a:r>
              <a:rPr lang="ja-JP" altLang="en-US" sz="2800">
                <a:latin typeface="Meiryo UI" panose="020B0604030504040204" pitchFamily="34" charset="-128"/>
                <a:ea typeface="Meiryo UI" panose="020B0604030504040204" pitchFamily="34" charset="-128"/>
              </a:rPr>
              <a:t>テーブル</a:t>
            </a:r>
            <a:endParaRPr lang="en-US" altLang="ja-JP" sz="2800" dirty="0">
              <a:latin typeface="Meiryo UI" panose="020B0604030504040204" pitchFamily="34" charset="-128"/>
              <a:ea typeface="Meiryo UI" panose="020B0604030504040204" pitchFamily="34" charset="-128"/>
            </a:endParaRPr>
          </a:p>
        </p:txBody>
      </p:sp>
      <p:graphicFrame>
        <p:nvGraphicFramePr>
          <p:cNvPr id="22" name="表 6">
            <a:extLst>
              <a:ext uri="{FF2B5EF4-FFF2-40B4-BE49-F238E27FC236}">
                <a16:creationId xmlns:a16="http://schemas.microsoft.com/office/drawing/2014/main" id="{6890DBC2-5CD8-FD46-9EC8-BC15C0F47F80}"/>
              </a:ext>
            </a:extLst>
          </p:cNvPr>
          <p:cNvGraphicFramePr>
            <a:graphicFrameLocks noGrp="1"/>
          </p:cNvGraphicFramePr>
          <p:nvPr>
            <p:extLst>
              <p:ext uri="{D42A27DB-BD31-4B8C-83A1-F6EECF244321}">
                <p14:modId xmlns:p14="http://schemas.microsoft.com/office/powerpoint/2010/main" val="2742959970"/>
              </p:ext>
            </p:extLst>
          </p:nvPr>
        </p:nvGraphicFramePr>
        <p:xfrm>
          <a:off x="548640" y="4842903"/>
          <a:ext cx="5435600" cy="1483360"/>
        </p:xfrm>
        <a:graphic>
          <a:graphicData uri="http://schemas.openxmlformats.org/drawingml/2006/table">
            <a:tbl>
              <a:tblPr firstRow="1" bandRow="1">
                <a:tableStyleId>{5C22544A-7EE6-4342-B048-85BDC9FD1C3A}</a:tableStyleId>
              </a:tblPr>
              <a:tblGrid>
                <a:gridCol w="572808">
                  <a:extLst>
                    <a:ext uri="{9D8B030D-6E8A-4147-A177-3AD203B41FA5}">
                      <a16:colId xmlns:a16="http://schemas.microsoft.com/office/drawing/2014/main" val="887160064"/>
                    </a:ext>
                  </a:extLst>
                </a:gridCol>
                <a:gridCol w="1117446">
                  <a:extLst>
                    <a:ext uri="{9D8B030D-6E8A-4147-A177-3AD203B41FA5}">
                      <a16:colId xmlns:a16="http://schemas.microsoft.com/office/drawing/2014/main" val="251471291"/>
                    </a:ext>
                  </a:extLst>
                </a:gridCol>
                <a:gridCol w="2515986">
                  <a:extLst>
                    <a:ext uri="{9D8B030D-6E8A-4147-A177-3AD203B41FA5}">
                      <a16:colId xmlns:a16="http://schemas.microsoft.com/office/drawing/2014/main" val="3233855509"/>
                    </a:ext>
                  </a:extLst>
                </a:gridCol>
                <a:gridCol w="1229360">
                  <a:extLst>
                    <a:ext uri="{9D8B030D-6E8A-4147-A177-3AD203B41FA5}">
                      <a16:colId xmlns:a16="http://schemas.microsoft.com/office/drawing/2014/main" val="3193500154"/>
                    </a:ext>
                  </a:extLst>
                </a:gridCol>
              </a:tblGrid>
              <a:tr h="370840">
                <a:tc>
                  <a:txBody>
                    <a:bodyPr/>
                    <a:lstStyle/>
                    <a:p>
                      <a:pPr algn="ctr"/>
                      <a:r>
                        <a:rPr kumimoji="1" lang="en-US" altLang="ja-JP" dirty="0"/>
                        <a:t>id</a:t>
                      </a:r>
                      <a:endParaRPr kumimoji="1" lang="ja-JP" altLang="en-US"/>
                    </a:p>
                  </a:txBody>
                  <a:tcPr/>
                </a:tc>
                <a:tc>
                  <a:txBody>
                    <a:bodyPr/>
                    <a:lstStyle/>
                    <a:p>
                      <a:pPr algn="ctr"/>
                      <a:r>
                        <a:rPr kumimoji="1" lang="en-US" altLang="ja-JP" dirty="0"/>
                        <a:t>type</a:t>
                      </a:r>
                      <a:endParaRPr kumimoji="1" lang="ja-JP" altLang="en-US"/>
                    </a:p>
                  </a:txBody>
                  <a:tcPr/>
                </a:tc>
                <a:tc>
                  <a:txBody>
                    <a:bodyPr/>
                    <a:lstStyle/>
                    <a:p>
                      <a:pPr algn="ctr"/>
                      <a:r>
                        <a:rPr kumimoji="1" lang="en-US" altLang="ja-JP" dirty="0" err="1"/>
                        <a:t>image_url</a:t>
                      </a:r>
                      <a:endParaRPr kumimoji="1" lang="ja-JP" altLang="en-US"/>
                    </a:p>
                  </a:txBody>
                  <a:tcPr/>
                </a:tc>
                <a:tc>
                  <a:txBody>
                    <a:bodyPr/>
                    <a:lstStyle/>
                    <a:p>
                      <a:pPr algn="ctr"/>
                      <a:r>
                        <a:rPr kumimoji="1" lang="en-US" altLang="ja-JP" dirty="0"/>
                        <a:t>date</a:t>
                      </a:r>
                      <a:endParaRPr kumimoji="1" lang="ja-JP" altLang="en-US"/>
                    </a:p>
                  </a:txBody>
                  <a:tcPr/>
                </a:tc>
                <a:extLst>
                  <a:ext uri="{0D108BD9-81ED-4DB2-BD59-A6C34878D82A}">
                    <a16:rowId xmlns:a16="http://schemas.microsoft.com/office/drawing/2014/main" val="1326197451"/>
                  </a:ext>
                </a:extLst>
              </a:tr>
              <a:tr h="370840">
                <a:tc>
                  <a:txBody>
                    <a:bodyPr/>
                    <a:lstStyle/>
                    <a:p>
                      <a:pPr algn="ctr"/>
                      <a:r>
                        <a:rPr kumimoji="1" lang="en-US" altLang="ja-JP" dirty="0"/>
                        <a:t>1</a:t>
                      </a:r>
                      <a:endParaRPr kumimoji="1" lang="ja-JP" altLang="en-US"/>
                    </a:p>
                  </a:txBody>
                  <a:tcPr/>
                </a:tc>
                <a:tc>
                  <a:txBody>
                    <a:bodyPr/>
                    <a:lstStyle/>
                    <a:p>
                      <a:pPr algn="ctr"/>
                      <a:r>
                        <a:rPr kumimoji="1" lang="en-US" altLang="ja-JP" dirty="0"/>
                        <a:t>image</a:t>
                      </a:r>
                      <a:endParaRPr kumimoji="1" lang="ja-JP" altLang="en-US"/>
                    </a:p>
                  </a:txBody>
                  <a:tcPr/>
                </a:tc>
                <a:tc>
                  <a:txBody>
                    <a:bodyPr/>
                    <a:lstStyle/>
                    <a:p>
                      <a:pPr algn="ctr"/>
                      <a:r>
                        <a:rPr kumimoji="1" lang="en-US" altLang="ja-JP" dirty="0"/>
                        <a:t>https://hogehoge1.png</a:t>
                      </a:r>
                      <a:endParaRPr kumimoji="1" lang="ja-JP" altLang="en-US"/>
                    </a:p>
                  </a:txBody>
                  <a:tcPr/>
                </a:tc>
                <a:tc>
                  <a:txBody>
                    <a:bodyPr/>
                    <a:lstStyle/>
                    <a:p>
                      <a:pPr algn="ctr"/>
                      <a:r>
                        <a:rPr kumimoji="1" lang="en-US" altLang="ja-JP" dirty="0"/>
                        <a:t>20201030</a:t>
                      </a:r>
                      <a:endParaRPr kumimoji="1" lang="ja-JP" altLang="en-US"/>
                    </a:p>
                  </a:txBody>
                  <a:tcPr/>
                </a:tc>
                <a:extLst>
                  <a:ext uri="{0D108BD9-81ED-4DB2-BD59-A6C34878D82A}">
                    <a16:rowId xmlns:a16="http://schemas.microsoft.com/office/drawing/2014/main" val="461084737"/>
                  </a:ext>
                </a:extLst>
              </a:tr>
              <a:tr h="370840">
                <a:tc>
                  <a:txBody>
                    <a:bodyPr/>
                    <a:lstStyle/>
                    <a:p>
                      <a:pPr algn="ctr"/>
                      <a:r>
                        <a:rPr kumimoji="1" lang="en-US" altLang="ja-JP" dirty="0"/>
                        <a:t>2</a:t>
                      </a:r>
                      <a:endParaRPr kumimoji="1" lang="ja-JP" altLang="en-US"/>
                    </a:p>
                  </a:txBody>
                  <a:tcPr/>
                </a:tc>
                <a:tc>
                  <a:txBody>
                    <a:bodyPr/>
                    <a:lstStyle/>
                    <a:p>
                      <a:pPr algn="ctr"/>
                      <a:r>
                        <a:rPr kumimoji="1" lang="en-US" altLang="ja-JP" dirty="0"/>
                        <a:t>video</a:t>
                      </a:r>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https://hogehoge2.mp4</a:t>
                      </a:r>
                      <a:endParaRPr kumimoji="1" lang="ja-JP" altLang="en-US"/>
                    </a:p>
                  </a:txBody>
                  <a:tcPr/>
                </a:tc>
                <a:tc>
                  <a:txBody>
                    <a:bodyPr/>
                    <a:lstStyle/>
                    <a:p>
                      <a:pPr algn="ctr"/>
                      <a:r>
                        <a:rPr kumimoji="1" lang="en-US" altLang="ja-JP" dirty="0"/>
                        <a:t>20201031</a:t>
                      </a:r>
                      <a:endParaRPr kumimoji="1" lang="ja-JP" altLang="en-US"/>
                    </a:p>
                  </a:txBody>
                  <a:tcPr/>
                </a:tc>
                <a:extLst>
                  <a:ext uri="{0D108BD9-81ED-4DB2-BD59-A6C34878D82A}">
                    <a16:rowId xmlns:a16="http://schemas.microsoft.com/office/drawing/2014/main" val="285496156"/>
                  </a:ext>
                </a:extLst>
              </a:tr>
              <a:tr h="370840">
                <a:tc>
                  <a:txBody>
                    <a:bodyPr/>
                    <a:lstStyle/>
                    <a:p>
                      <a:pPr algn="ctr"/>
                      <a:r>
                        <a:rPr kumimoji="1" lang="en-US" altLang="ja-JP" dirty="0"/>
                        <a:t>3</a:t>
                      </a:r>
                      <a:endParaRPr kumimoji="1" lang="ja-JP" altLang="en-US"/>
                    </a:p>
                  </a:txBody>
                  <a:tcPr/>
                </a:tc>
                <a:tc>
                  <a:txBody>
                    <a:bodyPr/>
                    <a:lstStyle/>
                    <a:p>
                      <a:pPr algn="ctr"/>
                      <a:r>
                        <a:rPr kumimoji="1" lang="en-US" altLang="ja-JP" dirty="0"/>
                        <a:t>video</a:t>
                      </a:r>
                      <a:endParaRPr kumimoji="1" lang="ja-JP" alt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dirty="0"/>
                        <a:t>https://hogehoge3.mp4</a:t>
                      </a:r>
                      <a:endParaRPr kumimoji="1" lang="ja-JP" altLang="en-US"/>
                    </a:p>
                  </a:txBody>
                  <a:tcPr/>
                </a:tc>
                <a:tc>
                  <a:txBody>
                    <a:bodyPr/>
                    <a:lstStyle/>
                    <a:p>
                      <a:pPr algn="ctr"/>
                      <a:r>
                        <a:rPr kumimoji="1" lang="en-US" altLang="ja-JP" dirty="0"/>
                        <a:t>20201101</a:t>
                      </a:r>
                      <a:endParaRPr kumimoji="1" lang="ja-JP" altLang="en-US"/>
                    </a:p>
                  </a:txBody>
                  <a:tcPr/>
                </a:tc>
                <a:extLst>
                  <a:ext uri="{0D108BD9-81ED-4DB2-BD59-A6C34878D82A}">
                    <a16:rowId xmlns:a16="http://schemas.microsoft.com/office/drawing/2014/main" val="3421581281"/>
                  </a:ext>
                </a:extLst>
              </a:tr>
            </a:tbl>
          </a:graphicData>
        </a:graphic>
      </p:graphicFrame>
      <p:sp>
        <p:nvSpPr>
          <p:cNvPr id="37" name="テキスト ボックス 36">
            <a:extLst>
              <a:ext uri="{FF2B5EF4-FFF2-40B4-BE49-F238E27FC236}">
                <a16:creationId xmlns:a16="http://schemas.microsoft.com/office/drawing/2014/main" id="{17CC3C9A-3DE7-6A4D-912B-7BF06876BBC1}"/>
              </a:ext>
            </a:extLst>
          </p:cNvPr>
          <p:cNvSpPr txBox="1"/>
          <p:nvPr/>
        </p:nvSpPr>
        <p:spPr>
          <a:xfrm>
            <a:off x="0" y="4319683"/>
            <a:ext cx="2815194" cy="523220"/>
          </a:xfrm>
          <a:prstGeom prst="rect">
            <a:avLst/>
          </a:prstGeom>
          <a:noFill/>
        </p:spPr>
        <p:txBody>
          <a:bodyPr wrap="none" rtlCol="0">
            <a:spAutoFit/>
          </a:bodyPr>
          <a:lstStyle/>
          <a:p>
            <a:pPr algn="ctr"/>
            <a:r>
              <a:rPr lang="en-US" altLang="ja-JP" sz="2800" dirty="0">
                <a:latin typeface="Meiryo UI" panose="020B0604030504040204" pitchFamily="34" charset="-128"/>
                <a:ea typeface="Meiryo UI" panose="020B0604030504040204" pitchFamily="34" charset="-128"/>
              </a:rPr>
              <a:t>contents</a:t>
            </a:r>
            <a:r>
              <a:rPr lang="ja-JP" altLang="en-US" sz="2800">
                <a:latin typeface="Meiryo UI" panose="020B0604030504040204" pitchFamily="34" charset="-128"/>
                <a:ea typeface="Meiryo UI" panose="020B0604030504040204" pitchFamily="34" charset="-128"/>
              </a:rPr>
              <a:t>テーブル</a:t>
            </a:r>
            <a:endParaRPr lang="en-US" altLang="ja-JP" sz="2800" dirty="0">
              <a:latin typeface="Meiryo UI" panose="020B0604030504040204" pitchFamily="34" charset="-128"/>
              <a:ea typeface="Meiryo UI" panose="020B0604030504040204" pitchFamily="34" charset="-128"/>
            </a:endParaRPr>
          </a:p>
        </p:txBody>
      </p:sp>
      <p:graphicFrame>
        <p:nvGraphicFramePr>
          <p:cNvPr id="38" name="表 6">
            <a:extLst>
              <a:ext uri="{FF2B5EF4-FFF2-40B4-BE49-F238E27FC236}">
                <a16:creationId xmlns:a16="http://schemas.microsoft.com/office/drawing/2014/main" id="{ADF61604-679F-A042-9DBA-98C04C0BA47F}"/>
              </a:ext>
            </a:extLst>
          </p:cNvPr>
          <p:cNvGraphicFramePr>
            <a:graphicFrameLocks noGrp="1"/>
          </p:cNvGraphicFramePr>
          <p:nvPr>
            <p:extLst>
              <p:ext uri="{D42A27DB-BD31-4B8C-83A1-F6EECF244321}">
                <p14:modId xmlns:p14="http://schemas.microsoft.com/office/powerpoint/2010/main" val="2236606347"/>
              </p:ext>
            </p:extLst>
          </p:nvPr>
        </p:nvGraphicFramePr>
        <p:xfrm>
          <a:off x="7174995" y="2760612"/>
          <a:ext cx="4297680" cy="1483360"/>
        </p:xfrm>
        <a:graphic>
          <a:graphicData uri="http://schemas.openxmlformats.org/drawingml/2006/table">
            <a:tbl>
              <a:tblPr firstRow="1" bandRow="1">
                <a:tableStyleId>{5C22544A-7EE6-4342-B048-85BDC9FD1C3A}</a:tableStyleId>
              </a:tblPr>
              <a:tblGrid>
                <a:gridCol w="607565">
                  <a:extLst>
                    <a:ext uri="{9D8B030D-6E8A-4147-A177-3AD203B41FA5}">
                      <a16:colId xmlns:a16="http://schemas.microsoft.com/office/drawing/2014/main" val="887160064"/>
                    </a:ext>
                  </a:extLst>
                </a:gridCol>
                <a:gridCol w="1595120">
                  <a:extLst>
                    <a:ext uri="{9D8B030D-6E8A-4147-A177-3AD203B41FA5}">
                      <a16:colId xmlns:a16="http://schemas.microsoft.com/office/drawing/2014/main" val="251471291"/>
                    </a:ext>
                  </a:extLst>
                </a:gridCol>
                <a:gridCol w="2094995">
                  <a:extLst>
                    <a:ext uri="{9D8B030D-6E8A-4147-A177-3AD203B41FA5}">
                      <a16:colId xmlns:a16="http://schemas.microsoft.com/office/drawing/2014/main" val="3193500154"/>
                    </a:ext>
                  </a:extLst>
                </a:gridCol>
              </a:tblGrid>
              <a:tr h="370840">
                <a:tc>
                  <a:txBody>
                    <a:bodyPr/>
                    <a:lstStyle/>
                    <a:p>
                      <a:pPr algn="ctr"/>
                      <a:r>
                        <a:rPr kumimoji="1" lang="en-US" altLang="ja-JP" dirty="0"/>
                        <a:t>id</a:t>
                      </a:r>
                      <a:endParaRPr kumimoji="1" lang="ja-JP" altLang="en-US"/>
                    </a:p>
                  </a:txBody>
                  <a:tcPr/>
                </a:tc>
                <a:tc>
                  <a:txBody>
                    <a:bodyPr/>
                    <a:lstStyle/>
                    <a:p>
                      <a:pPr algn="ctr"/>
                      <a:r>
                        <a:rPr kumimoji="1" lang="en-US" altLang="ja-JP" dirty="0" err="1"/>
                        <a:t>user_id</a:t>
                      </a:r>
                      <a:endParaRPr kumimoji="1" lang="ja-JP" altLang="en-US"/>
                    </a:p>
                  </a:txBody>
                  <a:tcPr/>
                </a:tc>
                <a:tc>
                  <a:txBody>
                    <a:bodyPr/>
                    <a:lstStyle/>
                    <a:p>
                      <a:pPr algn="ctr"/>
                      <a:r>
                        <a:rPr kumimoji="1" lang="en-US" altLang="ja-JP" dirty="0" err="1"/>
                        <a:t>content_id</a:t>
                      </a:r>
                      <a:endParaRPr kumimoji="1" lang="ja-JP" altLang="en-US"/>
                    </a:p>
                  </a:txBody>
                  <a:tcPr/>
                </a:tc>
                <a:extLst>
                  <a:ext uri="{0D108BD9-81ED-4DB2-BD59-A6C34878D82A}">
                    <a16:rowId xmlns:a16="http://schemas.microsoft.com/office/drawing/2014/main" val="1326197451"/>
                  </a:ext>
                </a:extLst>
              </a:tr>
              <a:tr h="370840">
                <a:tc>
                  <a:txBody>
                    <a:bodyPr/>
                    <a:lstStyle/>
                    <a:p>
                      <a:pPr algn="ctr"/>
                      <a:r>
                        <a:rPr kumimoji="1" lang="en-US" altLang="ja-JP" dirty="0"/>
                        <a:t>1</a:t>
                      </a:r>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1</a:t>
                      </a:r>
                      <a:endParaRPr kumimoji="1" lang="ja-JP" altLang="en-US"/>
                    </a:p>
                  </a:txBody>
                  <a:tcPr/>
                </a:tc>
                <a:extLst>
                  <a:ext uri="{0D108BD9-81ED-4DB2-BD59-A6C34878D82A}">
                    <a16:rowId xmlns:a16="http://schemas.microsoft.com/office/drawing/2014/main" val="461084737"/>
                  </a:ext>
                </a:extLst>
              </a:tr>
              <a:tr h="370840">
                <a:tc>
                  <a:txBody>
                    <a:bodyPr/>
                    <a:lstStyle/>
                    <a:p>
                      <a:pPr algn="ctr"/>
                      <a:r>
                        <a:rPr kumimoji="1" lang="en-US" altLang="ja-JP" dirty="0"/>
                        <a:t>2</a:t>
                      </a:r>
                      <a:endParaRPr kumimoji="1" lang="ja-JP" altLang="en-US"/>
                    </a:p>
                  </a:txBody>
                  <a:tcPr/>
                </a:tc>
                <a:tc>
                  <a:txBody>
                    <a:bodyPr/>
                    <a:lstStyle/>
                    <a:p>
                      <a:pPr algn="ctr"/>
                      <a:r>
                        <a:rPr kumimoji="1" lang="en-US" altLang="ja-JP" dirty="0"/>
                        <a:t>1</a:t>
                      </a:r>
                      <a:endParaRPr kumimoji="1" lang="ja-JP" altLang="en-US"/>
                    </a:p>
                  </a:txBody>
                  <a:tcPr/>
                </a:tc>
                <a:tc>
                  <a:txBody>
                    <a:bodyPr/>
                    <a:lstStyle/>
                    <a:p>
                      <a:pPr algn="ctr"/>
                      <a:r>
                        <a:rPr kumimoji="1" lang="en-US" altLang="ja-JP" dirty="0"/>
                        <a:t>2</a:t>
                      </a:r>
                      <a:endParaRPr kumimoji="1" lang="ja-JP" altLang="en-US"/>
                    </a:p>
                  </a:txBody>
                  <a:tcPr/>
                </a:tc>
                <a:extLst>
                  <a:ext uri="{0D108BD9-81ED-4DB2-BD59-A6C34878D82A}">
                    <a16:rowId xmlns:a16="http://schemas.microsoft.com/office/drawing/2014/main" val="285496156"/>
                  </a:ext>
                </a:extLst>
              </a:tr>
              <a:tr h="370840">
                <a:tc>
                  <a:txBody>
                    <a:bodyPr/>
                    <a:lstStyle/>
                    <a:p>
                      <a:pPr algn="ctr"/>
                      <a:r>
                        <a:rPr kumimoji="1" lang="en-US" altLang="ja-JP" dirty="0"/>
                        <a:t>3</a:t>
                      </a:r>
                      <a:endParaRPr kumimoji="1" lang="ja-JP" altLang="en-US"/>
                    </a:p>
                  </a:txBody>
                  <a:tcPr/>
                </a:tc>
                <a:tc>
                  <a:txBody>
                    <a:bodyPr/>
                    <a:lstStyle/>
                    <a:p>
                      <a:pPr algn="ctr"/>
                      <a:r>
                        <a:rPr kumimoji="1" lang="en-US" altLang="ja-JP" dirty="0"/>
                        <a:t>2</a:t>
                      </a:r>
                      <a:endParaRPr kumimoji="1" lang="ja-JP" altLang="en-US"/>
                    </a:p>
                  </a:txBody>
                  <a:tcPr/>
                </a:tc>
                <a:tc>
                  <a:txBody>
                    <a:bodyPr/>
                    <a:lstStyle/>
                    <a:p>
                      <a:pPr algn="ctr"/>
                      <a:r>
                        <a:rPr kumimoji="1" lang="en-US" altLang="ja-JP" dirty="0"/>
                        <a:t>3</a:t>
                      </a:r>
                      <a:endParaRPr kumimoji="1" lang="ja-JP" altLang="en-US"/>
                    </a:p>
                  </a:txBody>
                  <a:tcPr/>
                </a:tc>
                <a:extLst>
                  <a:ext uri="{0D108BD9-81ED-4DB2-BD59-A6C34878D82A}">
                    <a16:rowId xmlns:a16="http://schemas.microsoft.com/office/drawing/2014/main" val="3421581281"/>
                  </a:ext>
                </a:extLst>
              </a:tr>
            </a:tbl>
          </a:graphicData>
        </a:graphic>
      </p:graphicFrame>
      <p:sp>
        <p:nvSpPr>
          <p:cNvPr id="39" name="テキスト ボックス 38">
            <a:extLst>
              <a:ext uri="{FF2B5EF4-FFF2-40B4-BE49-F238E27FC236}">
                <a16:creationId xmlns:a16="http://schemas.microsoft.com/office/drawing/2014/main" id="{4DDC2954-3B31-874F-BE8D-3E6D57727215}"/>
              </a:ext>
            </a:extLst>
          </p:cNvPr>
          <p:cNvSpPr txBox="1"/>
          <p:nvPr/>
        </p:nvSpPr>
        <p:spPr>
          <a:xfrm>
            <a:off x="6522021" y="2237392"/>
            <a:ext cx="3794630" cy="523220"/>
          </a:xfrm>
          <a:prstGeom prst="rect">
            <a:avLst/>
          </a:prstGeom>
          <a:noFill/>
        </p:spPr>
        <p:txBody>
          <a:bodyPr wrap="none" rtlCol="0">
            <a:spAutoFit/>
          </a:bodyPr>
          <a:lstStyle/>
          <a:p>
            <a:pPr algn="ctr"/>
            <a:r>
              <a:rPr lang="en-US" altLang="ja-JP" sz="2800" dirty="0" err="1">
                <a:latin typeface="Meiryo UI" panose="020B0604030504040204" pitchFamily="34" charset="-128"/>
                <a:ea typeface="Meiryo UI" panose="020B0604030504040204" pitchFamily="34" charset="-128"/>
              </a:rPr>
              <a:t>user_contents</a:t>
            </a:r>
            <a:r>
              <a:rPr lang="ja-JP" altLang="en-US" sz="2800">
                <a:latin typeface="Meiryo UI" panose="020B0604030504040204" pitchFamily="34" charset="-128"/>
                <a:ea typeface="Meiryo UI" panose="020B0604030504040204" pitchFamily="34" charset="-128"/>
              </a:rPr>
              <a:t>テーブル</a:t>
            </a:r>
            <a:endParaRPr lang="en-US" altLang="ja-JP" sz="28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713964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27</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3189501" y="2644169"/>
            <a:ext cx="5812997" cy="1569660"/>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どうやってアプリを</a:t>
            </a:r>
            <a:br>
              <a:rPr lang="en-US" altLang="ja-JP" sz="4800" dirty="0">
                <a:latin typeface="Meiryo UI" panose="020B0604030504040204" pitchFamily="34" charset="-128"/>
                <a:ea typeface="Meiryo UI" panose="020B0604030504040204" pitchFamily="34" charset="-128"/>
              </a:rPr>
            </a:br>
            <a:r>
              <a:rPr lang="ja-JP" altLang="en-US" sz="4800">
                <a:latin typeface="Meiryo UI" panose="020B0604030504040204" pitchFamily="34" charset="-128"/>
                <a:ea typeface="Meiryo UI" panose="020B0604030504040204" pitchFamily="34" charset="-128"/>
              </a:rPr>
              <a:t>つくったのか？</a:t>
            </a:r>
            <a:endParaRPr lang="en-US" altLang="ja-JP" sz="4800" dirty="0">
              <a:latin typeface="Meiryo UI" panose="020B0604030504040204" pitchFamily="34" charset="-128"/>
              <a:ea typeface="Meiryo UI" panose="020B0604030504040204" pitchFamily="34" charset="-128"/>
            </a:endParaRPr>
          </a:p>
        </p:txBody>
      </p:sp>
      <p:pic>
        <p:nvPicPr>
          <p:cNvPr id="5" name="Picture 10" descr="スマートフォンのアプリのイラスト | かわいいフリー素材集 いらすとや">
            <a:extLst>
              <a:ext uri="{FF2B5EF4-FFF2-40B4-BE49-F238E27FC236}">
                <a16:creationId xmlns:a16="http://schemas.microsoft.com/office/drawing/2014/main" id="{022C0DB0-78D2-284E-B053-C614397F8F80}"/>
              </a:ext>
            </a:extLst>
          </p:cNvPr>
          <p:cNvPicPr>
            <a:picLocks noChangeAspect="1" noChangeArrowheads="1"/>
          </p:cNvPicPr>
          <p:nvPr/>
        </p:nvPicPr>
        <p:blipFill>
          <a:blip r:embed="rId2">
            <a:alphaModFix amt="47000"/>
            <a:extLst>
              <a:ext uri="{28A0092B-C50C-407E-A947-70E740481C1C}">
                <a14:useLocalDpi xmlns:a14="http://schemas.microsoft.com/office/drawing/2010/main" val="0"/>
              </a:ext>
            </a:extLst>
          </a:blip>
          <a:srcRect/>
          <a:stretch>
            <a:fillRect/>
          </a:stretch>
        </p:blipFill>
        <p:spPr bwMode="auto">
          <a:xfrm>
            <a:off x="8274464" y="3428999"/>
            <a:ext cx="3079336" cy="351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783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どうやってアプリをつくったのか</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28</a:t>
            </a:fld>
            <a:endParaRPr kumimoji="1" lang="ja-JP" altLang="en-US"/>
          </a:p>
        </p:txBody>
      </p:sp>
      <p:sp>
        <p:nvSpPr>
          <p:cNvPr id="23" name="テキスト ボックス 22">
            <a:extLst>
              <a:ext uri="{FF2B5EF4-FFF2-40B4-BE49-F238E27FC236}">
                <a16:creationId xmlns:a16="http://schemas.microsoft.com/office/drawing/2014/main" id="{D5A8A8C5-EB0E-8F42-B703-7E4EA1B9A4A5}"/>
              </a:ext>
            </a:extLst>
          </p:cNvPr>
          <p:cNvSpPr txBox="1"/>
          <p:nvPr/>
        </p:nvSpPr>
        <p:spPr>
          <a:xfrm>
            <a:off x="579863" y="1037063"/>
            <a:ext cx="11106615" cy="4893647"/>
          </a:xfrm>
          <a:prstGeom prst="rect">
            <a:avLst/>
          </a:prstGeom>
          <a:noFill/>
        </p:spPr>
        <p:txBody>
          <a:bodyPr wrap="square" rtlCol="0">
            <a:spAutoFit/>
          </a:bodyPr>
          <a:lstStyle/>
          <a:p>
            <a:pPr marL="342900" indent="-342900">
              <a:buFont typeface="Wingdings" pitchFamily="2" charset="2"/>
              <a:buChar char="Ø"/>
            </a:pPr>
            <a:r>
              <a:rPr lang="en-US" altLang="ja-JP" sz="2400" dirty="0">
                <a:latin typeface="Meiryo UI" panose="020B0604030504040204" pitchFamily="34" charset="-128"/>
                <a:ea typeface="Meiryo UI" panose="020B0604030504040204" pitchFamily="34" charset="-128"/>
              </a:rPr>
              <a:t>Android</a:t>
            </a:r>
            <a:r>
              <a:rPr lang="ja-JP" altLang="en-US" sz="2400">
                <a:latin typeface="Meiryo UI" panose="020B0604030504040204" pitchFamily="34" charset="-128"/>
                <a:ea typeface="Meiryo UI" panose="020B0604030504040204" pitchFamily="34" charset="-128"/>
              </a:rPr>
              <a:t>アプリ</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フロントエンド</a:t>
            </a:r>
            <a:r>
              <a:rPr lang="en-US" altLang="ja-JP" sz="2400" dirty="0">
                <a:latin typeface="Meiryo UI" panose="020B0604030504040204" pitchFamily="34" charset="-128"/>
                <a:ea typeface="Meiryo UI" panose="020B0604030504040204" pitchFamily="34" charset="-128"/>
              </a:rPr>
              <a:t>: Android Studio</a:t>
            </a: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バックエンド</a:t>
            </a:r>
            <a:r>
              <a:rPr lang="en-US" altLang="ja-JP" sz="2400" dirty="0">
                <a:latin typeface="Meiryo UI" panose="020B0604030504040204" pitchFamily="34" charset="-128"/>
                <a:ea typeface="Meiryo UI" panose="020B0604030504040204" pitchFamily="34" charset="-128"/>
              </a:rPr>
              <a:t>: Amazon Web Service(</a:t>
            </a:r>
            <a:r>
              <a:rPr lang="ja-JP" altLang="en-US" sz="2400">
                <a:latin typeface="Meiryo UI" panose="020B0604030504040204" pitchFamily="34" charset="-128"/>
                <a:ea typeface="Meiryo UI" panose="020B0604030504040204" pitchFamily="34" charset="-128"/>
              </a:rPr>
              <a:t>便利な貸サーバ</a:t>
            </a:r>
            <a:r>
              <a:rPr lang="en-US" altLang="ja-JP" sz="2400" dirty="0">
                <a:latin typeface="Meiryo UI" panose="020B0604030504040204" pitchFamily="34" charset="-128"/>
                <a:ea typeface="Meiryo UI" panose="020B0604030504040204" pitchFamily="34" charset="-128"/>
              </a:rPr>
              <a:t>)</a:t>
            </a: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データベース</a:t>
            </a:r>
            <a:r>
              <a:rPr lang="en-US" altLang="ja-JP" sz="2400" dirty="0">
                <a:latin typeface="Meiryo UI" panose="020B0604030504040204" pitchFamily="34" charset="-128"/>
                <a:ea typeface="Meiryo UI" panose="020B0604030504040204" pitchFamily="34" charset="-128"/>
              </a:rPr>
              <a:t>: Amazon Web Service</a:t>
            </a: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en-US" altLang="ja-JP" sz="2400" dirty="0">
                <a:latin typeface="Meiryo UI" panose="020B0604030504040204" pitchFamily="34" charset="-128"/>
                <a:ea typeface="Meiryo UI" panose="020B0604030504040204" pitchFamily="34" charset="-128"/>
              </a:rPr>
              <a:t>iOS</a:t>
            </a:r>
            <a:r>
              <a:rPr lang="ja-JP" altLang="en-US" sz="2400">
                <a:latin typeface="Meiryo UI" panose="020B0604030504040204" pitchFamily="34" charset="-128"/>
                <a:ea typeface="Meiryo UI" panose="020B0604030504040204" pitchFamily="34" charset="-128"/>
              </a:rPr>
              <a:t>アプリ</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フロントエンド</a:t>
            </a:r>
            <a:r>
              <a:rPr lang="en-US" altLang="ja-JP" sz="2400" dirty="0">
                <a:latin typeface="Meiryo UI" panose="020B0604030504040204" pitchFamily="34" charset="-128"/>
                <a:ea typeface="Meiryo UI" panose="020B0604030504040204" pitchFamily="34" charset="-128"/>
              </a:rPr>
              <a:t>: </a:t>
            </a:r>
            <a:r>
              <a:rPr lang="en-US" altLang="ja-JP" sz="2400" dirty="0" err="1">
                <a:latin typeface="Meiryo UI" panose="020B0604030504040204" pitchFamily="34" charset="-128"/>
                <a:ea typeface="Meiryo UI" panose="020B0604030504040204" pitchFamily="34" charset="-128"/>
              </a:rPr>
              <a:t>Xcode</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バックエンド</a:t>
            </a:r>
            <a:r>
              <a:rPr lang="en-US" altLang="ja-JP" sz="2400" dirty="0">
                <a:latin typeface="Meiryo UI" panose="020B0604030504040204" pitchFamily="34" charset="-128"/>
                <a:ea typeface="Meiryo UI" panose="020B0604030504040204" pitchFamily="34" charset="-128"/>
              </a:rPr>
              <a:t>: Amazon Web Service</a:t>
            </a: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データベース</a:t>
            </a:r>
            <a:r>
              <a:rPr lang="en-US" altLang="ja-JP" sz="2400" dirty="0">
                <a:latin typeface="Meiryo UI" panose="020B0604030504040204" pitchFamily="34" charset="-128"/>
                <a:ea typeface="Meiryo UI" panose="020B0604030504040204" pitchFamily="34" charset="-128"/>
              </a:rPr>
              <a:t>: Amazon Web Service</a:t>
            </a:r>
          </a:p>
          <a:p>
            <a:pPr marL="342900" indent="-342900">
              <a:buFont typeface="Wingdings" pitchFamily="2" charset="2"/>
              <a:buChar char="Ø"/>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en-US" altLang="ja-JP" sz="2400" dirty="0">
                <a:latin typeface="Meiryo UI" panose="020B0604030504040204" pitchFamily="34" charset="-128"/>
                <a:ea typeface="Meiryo UI" panose="020B0604030504040204" pitchFamily="34" charset="-128"/>
              </a:rPr>
              <a:t>Web</a:t>
            </a:r>
            <a:r>
              <a:rPr lang="ja-JP" altLang="en-US" sz="2400">
                <a:latin typeface="Meiryo UI" panose="020B0604030504040204" pitchFamily="34" charset="-128"/>
                <a:ea typeface="Meiryo UI" panose="020B0604030504040204" pitchFamily="34" charset="-128"/>
              </a:rPr>
              <a:t>ページ</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en-US" altLang="ja-JP" sz="2400" dirty="0" err="1">
                <a:latin typeface="Meiryo UI" panose="020B0604030504040204" pitchFamily="34" charset="-128"/>
                <a:ea typeface="Meiryo UI" panose="020B0604030504040204" pitchFamily="34" charset="-128"/>
              </a:rPr>
              <a:t>moodboard</a:t>
            </a:r>
            <a:r>
              <a:rPr lang="ja-JP" altLang="en-US" sz="2400">
                <a:latin typeface="Meiryo UI" panose="020B0604030504040204" pitchFamily="34" charset="-128"/>
                <a:ea typeface="Meiryo UI" panose="020B0604030504040204" pitchFamily="34" charset="-128"/>
              </a:rPr>
              <a:t>のときはつくらなかった</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あとからわかったのは、これが一番簡単につくりやすい</a:t>
            </a:r>
          </a:p>
        </p:txBody>
      </p:sp>
      <p:pic>
        <p:nvPicPr>
          <p:cNvPr id="11" name="Picture 4" descr="Google Developers Japan: Android Studio 3.2 Canary">
            <a:extLst>
              <a:ext uri="{FF2B5EF4-FFF2-40B4-BE49-F238E27FC236}">
                <a16:creationId xmlns:a16="http://schemas.microsoft.com/office/drawing/2014/main" id="{1C7E9905-3C55-F944-8E0C-262143F5E656}"/>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9724522" y="1111297"/>
            <a:ext cx="1629278" cy="1466351"/>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VMware の仮想マシンを AWS に移行しよう！ ～ AWS Management Portal (GUI) 編 ～ - JTP  Technology Port - 日本サード・パーティ株式会社">
            <a:extLst>
              <a:ext uri="{FF2B5EF4-FFF2-40B4-BE49-F238E27FC236}">
                <a16:creationId xmlns:a16="http://schemas.microsoft.com/office/drawing/2014/main" id="{D9EE0254-FEE7-6540-9B18-1952016440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4" t="14699" r="14932" b="10476"/>
          <a:stretch/>
        </p:blipFill>
        <p:spPr bwMode="auto">
          <a:xfrm>
            <a:off x="9566341" y="5143574"/>
            <a:ext cx="1945640" cy="13512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pple、｢Xcode 11.4｣をリリース | 気になる、記になる…">
            <a:extLst>
              <a:ext uri="{FF2B5EF4-FFF2-40B4-BE49-F238E27FC236}">
                <a16:creationId xmlns:a16="http://schemas.microsoft.com/office/drawing/2014/main" id="{CECB192B-1FD5-BE41-B241-240F217CA6B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831605" y="3122074"/>
            <a:ext cx="1415112" cy="141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96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今日お話しすること</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6370975"/>
          </a:xfrm>
          <a:prstGeom prst="rect">
            <a:avLst/>
          </a:prstGeom>
          <a:noFill/>
        </p:spPr>
        <p:txBody>
          <a:bodyPr wrap="square" rtlCol="0">
            <a:spAutoFit/>
          </a:bodyPr>
          <a:lstStyle/>
          <a:p>
            <a:pPr marL="342900" indent="-342900">
              <a:buFont typeface="Wingdings" pitchFamily="2" charset="2"/>
              <a:buChar char="Ø"/>
            </a:pPr>
            <a:r>
              <a:rPr kumimoji="1" lang="ja-JP" altLang="en-US" sz="2400">
                <a:latin typeface="Meiryo UI" panose="020B0604030504040204" pitchFamily="34" charset="-128"/>
                <a:ea typeface="Meiryo UI" panose="020B0604030504040204" pitchFamily="34" charset="-128"/>
              </a:rPr>
              <a:t>どんな経緯で会社をはじめたのか</a:t>
            </a:r>
            <a:r>
              <a:rPr kumimoji="1" lang="en-US" altLang="ja-JP" sz="2400" dirty="0">
                <a:latin typeface="Meiryo UI" panose="020B0604030504040204" pitchFamily="34" charset="-128"/>
                <a:ea typeface="Meiryo UI" panose="020B0604030504040204" pitchFamily="34" charset="-128"/>
              </a:rPr>
              <a:t>(20</a:t>
            </a:r>
            <a:r>
              <a:rPr kumimoji="1" lang="ja-JP" altLang="en-US" sz="2400">
                <a:latin typeface="Meiryo UI" panose="020B0604030504040204" pitchFamily="34" charset="-128"/>
                <a:ea typeface="Meiryo UI" panose="020B0604030504040204" pitchFamily="34" charset="-128"/>
              </a:rPr>
              <a:t>分</a:t>
            </a:r>
            <a:r>
              <a:rPr kumimoji="1" lang="en-US" altLang="ja-JP" sz="2400" dirty="0">
                <a:latin typeface="Meiryo UI" panose="020B0604030504040204" pitchFamily="34" charset="-128"/>
                <a:ea typeface="Meiryo UI" panose="020B0604030504040204" pitchFamily="34" charset="-128"/>
              </a:rPr>
              <a:t>)</a:t>
            </a:r>
          </a:p>
          <a:p>
            <a:pPr marL="342900" indent="-342900">
              <a:buFont typeface="Wingdings" pitchFamily="2" charset="2"/>
              <a:buChar char="Ø"/>
            </a:pP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これまでの経歴な</a:t>
            </a:r>
            <a:r>
              <a:rPr lang="ja-JP" altLang="en-US" sz="2400">
                <a:latin typeface="Meiryo UI" panose="020B0604030504040204" pitchFamily="34" charset="-128"/>
                <a:ea typeface="Meiryo UI" panose="020B0604030504040204" pitchFamily="34" charset="-128"/>
              </a:rPr>
              <a:t>ど</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気楽きいてください</a:t>
            </a:r>
            <a:r>
              <a:rPr lang="en-US" altLang="ja-JP" sz="2400" dirty="0">
                <a:latin typeface="Meiryo UI" panose="020B0604030504040204" pitchFamily="34" charset="-128"/>
                <a:ea typeface="Meiryo UI" panose="020B0604030504040204" pitchFamily="34" charset="-128"/>
              </a:rPr>
              <a:t>)</a:t>
            </a:r>
            <a:endParaRPr kumimoji="1"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kumimoji="1" lang="ja-JP" altLang="en-US" sz="2400">
                <a:latin typeface="Meiryo UI" panose="020B0604030504040204" pitchFamily="34" charset="-128"/>
                <a:ea typeface="Meiryo UI" panose="020B0604030504040204" pitchFamily="34" charset="-128"/>
              </a:rPr>
              <a:t>じぶんでゼロからアプリを作ったときの話</a:t>
            </a:r>
            <a:r>
              <a:rPr kumimoji="1" lang="en-US" altLang="ja-JP" sz="2400" dirty="0">
                <a:latin typeface="Meiryo UI" panose="020B0604030504040204" pitchFamily="34" charset="-128"/>
                <a:ea typeface="Meiryo UI" panose="020B0604030504040204" pitchFamily="34" charset="-128"/>
              </a:rPr>
              <a:t>(20</a:t>
            </a:r>
            <a:r>
              <a:rPr kumimoji="1" lang="ja-JP" altLang="en-US" sz="2400">
                <a:latin typeface="Meiryo UI" panose="020B0604030504040204" pitchFamily="34" charset="-128"/>
                <a:ea typeface="Meiryo UI" panose="020B0604030504040204" pitchFamily="34" charset="-128"/>
              </a:rPr>
              <a:t>分</a:t>
            </a:r>
            <a:r>
              <a:rPr kumimoji="1" lang="en-US" altLang="ja-JP" sz="2400" dirty="0">
                <a:latin typeface="Meiryo UI" panose="020B0604030504040204" pitchFamily="34" charset="-128"/>
                <a:ea typeface="Meiryo UI" panose="020B0604030504040204" pitchFamily="34" charset="-128"/>
              </a:rPr>
              <a:t>)</a:t>
            </a:r>
          </a:p>
          <a:p>
            <a:pPr marL="342900" indent="-342900">
              <a:buFont typeface="Wingdings" pitchFamily="2" charset="2"/>
              <a:buChar char="Ø"/>
            </a:pP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どうやってアイデアをアプリに落としていったのか？</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どうやってアプリをつくったのか</a:t>
            </a:r>
            <a:r>
              <a:rPr lang="ja-JP" altLang="en-US" sz="2400">
                <a:latin typeface="Meiryo UI" panose="020B0604030504040204" pitchFamily="34" charset="-128"/>
                <a:ea typeface="Meiryo UI" panose="020B0604030504040204" pitchFamily="34" charset="-128"/>
              </a:rPr>
              <a:t>？</a:t>
            </a:r>
            <a:endParaRPr kumimoji="1"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どんなことにつまずいたのか？</a:t>
            </a: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ü"/>
            </a:pPr>
            <a:endParaRPr kumimoji="1"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kumimoji="1" lang="ja-JP" altLang="en-US" sz="2400">
                <a:latin typeface="Meiryo UI" panose="020B0604030504040204" pitchFamily="34" charset="-128"/>
                <a:ea typeface="Meiryo UI" panose="020B0604030504040204" pitchFamily="34" charset="-128"/>
              </a:rPr>
              <a:t>いまだったらどうやってアプリをつくるか</a:t>
            </a:r>
            <a:r>
              <a:rPr kumimoji="1" lang="en-US" altLang="ja-JP" sz="2400" dirty="0">
                <a:latin typeface="Meiryo UI" panose="020B0604030504040204" pitchFamily="34" charset="-128"/>
                <a:ea typeface="Meiryo UI" panose="020B0604030504040204" pitchFamily="34" charset="-128"/>
              </a:rPr>
              <a:t>(20</a:t>
            </a:r>
            <a:r>
              <a:rPr kumimoji="1" lang="ja-JP" altLang="en-US" sz="2400">
                <a:latin typeface="Meiryo UI" panose="020B0604030504040204" pitchFamily="34" charset="-128"/>
                <a:ea typeface="Meiryo UI" panose="020B0604030504040204" pitchFamily="34" charset="-128"/>
              </a:rPr>
              <a:t>分</a:t>
            </a:r>
            <a:r>
              <a:rPr kumimoji="1" lang="en-US" altLang="ja-JP" sz="2400" dirty="0">
                <a:latin typeface="Meiryo UI" panose="020B0604030504040204" pitchFamily="34" charset="-128"/>
                <a:ea typeface="Meiryo UI" panose="020B0604030504040204" pitchFamily="34" charset="-128"/>
              </a:rPr>
              <a:t>)</a:t>
            </a:r>
          </a:p>
          <a:p>
            <a:pPr marL="342900" indent="-342900">
              <a:buFont typeface="Wingdings" pitchFamily="2" charset="2"/>
              <a:buChar char="Ø"/>
            </a:pP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プログラミングいらずでアプリを作る方法など</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endParaRPr kumimoji="1"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質問に応えます！</a:t>
            </a:r>
            <a:endParaRPr kumimoji="1"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endParaRPr kumimoji="1" lang="en-US" altLang="ja-JP" sz="2400" dirty="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4022818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どうやってアプリをつくったのか</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29</a:t>
            </a:fld>
            <a:endParaRPr kumimoji="1" lang="ja-JP" altLang="en-US"/>
          </a:p>
        </p:txBody>
      </p:sp>
      <p:sp>
        <p:nvSpPr>
          <p:cNvPr id="23" name="テキスト ボックス 22">
            <a:extLst>
              <a:ext uri="{FF2B5EF4-FFF2-40B4-BE49-F238E27FC236}">
                <a16:creationId xmlns:a16="http://schemas.microsoft.com/office/drawing/2014/main" id="{D5A8A8C5-EB0E-8F42-B703-7E4EA1B9A4A5}"/>
              </a:ext>
            </a:extLst>
          </p:cNvPr>
          <p:cNvSpPr txBox="1"/>
          <p:nvPr/>
        </p:nvSpPr>
        <p:spPr>
          <a:xfrm>
            <a:off x="579863" y="1037063"/>
            <a:ext cx="11106615" cy="3046988"/>
          </a:xfrm>
          <a:prstGeom prst="rect">
            <a:avLst/>
          </a:prstGeom>
          <a:noFill/>
        </p:spPr>
        <p:txBody>
          <a:bodyPr wrap="square" rtlCol="0">
            <a:spAutoFit/>
          </a:bodyPr>
          <a:lstStyle/>
          <a:p>
            <a:pPr marL="342900" indent="-342900">
              <a:buFont typeface="Wingdings" pitchFamily="2" charset="2"/>
              <a:buChar char="Ø"/>
            </a:pPr>
            <a:r>
              <a:rPr lang="en-US" altLang="ja-JP" sz="2400" dirty="0">
                <a:latin typeface="Meiryo UI" panose="020B0604030504040204" pitchFamily="34" charset="-128"/>
                <a:ea typeface="Meiryo UI" panose="020B0604030504040204" pitchFamily="34" charset="-128"/>
              </a:rPr>
              <a:t>Android</a:t>
            </a:r>
            <a:r>
              <a:rPr lang="ja-JP" altLang="en-US" sz="2400">
                <a:latin typeface="Meiryo UI" panose="020B0604030504040204" pitchFamily="34" charset="-128"/>
                <a:ea typeface="Meiryo UI" panose="020B0604030504040204" pitchFamily="34" charset="-128"/>
              </a:rPr>
              <a:t>アプリ</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プログラミング言語：</a:t>
            </a:r>
            <a:r>
              <a:rPr lang="en-US" altLang="ja-JP" sz="2400" dirty="0" err="1">
                <a:latin typeface="Meiryo UI" panose="020B0604030504040204" pitchFamily="34" charset="-128"/>
                <a:ea typeface="Meiryo UI" panose="020B0604030504040204" pitchFamily="34" charset="-128"/>
              </a:rPr>
              <a:t>kotlin</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フロント</a:t>
            </a:r>
            <a:r>
              <a:rPr lang="en-US" altLang="ja-JP" sz="2400" dirty="0">
                <a:latin typeface="Meiryo UI" panose="020B0604030504040204" pitchFamily="34" charset="-128"/>
                <a:ea typeface="Meiryo UI" panose="020B0604030504040204" pitchFamily="34" charset="-128"/>
              </a:rPr>
              <a:t>), python(</a:t>
            </a:r>
            <a:r>
              <a:rPr lang="ja-JP" altLang="en-US" sz="2400">
                <a:latin typeface="Meiryo UI" panose="020B0604030504040204" pitchFamily="34" charset="-128"/>
                <a:ea typeface="Meiryo UI" panose="020B0604030504040204" pitchFamily="34" charset="-128"/>
              </a:rPr>
              <a:t>バック</a:t>
            </a:r>
            <a:r>
              <a:rPr lang="en-US" altLang="ja-JP" sz="2400" dirty="0">
                <a:latin typeface="Meiryo UI" panose="020B0604030504040204" pitchFamily="34" charset="-128"/>
                <a:ea typeface="Meiryo UI" panose="020B0604030504040204" pitchFamily="34" charset="-128"/>
              </a:rPr>
              <a:t>)</a:t>
            </a: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en-US" altLang="ja-JP" sz="2400" dirty="0">
                <a:latin typeface="Meiryo UI" panose="020B0604030504040204" pitchFamily="34" charset="-128"/>
                <a:ea typeface="Meiryo UI" panose="020B0604030504040204" pitchFamily="34" charset="-128"/>
              </a:rPr>
              <a:t>iOS</a:t>
            </a:r>
            <a:r>
              <a:rPr lang="ja-JP" altLang="en-US" sz="2400">
                <a:latin typeface="Meiryo UI" panose="020B0604030504040204" pitchFamily="34" charset="-128"/>
                <a:ea typeface="Meiryo UI" panose="020B0604030504040204" pitchFamily="34" charset="-128"/>
              </a:rPr>
              <a:t>アプリ</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プログラミング言語：</a:t>
            </a:r>
            <a:r>
              <a:rPr lang="en-US" altLang="ja-JP" sz="2400" dirty="0">
                <a:latin typeface="Meiryo UI" panose="020B0604030504040204" pitchFamily="34" charset="-128"/>
                <a:ea typeface="Meiryo UI" panose="020B0604030504040204" pitchFamily="34" charset="-128"/>
              </a:rPr>
              <a:t>swift(</a:t>
            </a:r>
            <a:r>
              <a:rPr lang="ja-JP" altLang="en-US" sz="2400">
                <a:latin typeface="Meiryo UI" panose="020B0604030504040204" pitchFamily="34" charset="-128"/>
                <a:ea typeface="Meiryo UI" panose="020B0604030504040204" pitchFamily="34" charset="-128"/>
              </a:rPr>
              <a:t>フロント</a:t>
            </a:r>
            <a:r>
              <a:rPr lang="en-US" altLang="ja-JP" sz="2400" dirty="0">
                <a:latin typeface="Meiryo UI" panose="020B0604030504040204" pitchFamily="34" charset="-128"/>
                <a:ea typeface="Meiryo UI" panose="020B0604030504040204" pitchFamily="34" charset="-128"/>
              </a:rPr>
              <a:t>), python(</a:t>
            </a:r>
            <a:r>
              <a:rPr lang="ja-JP" altLang="en-US" sz="2400">
                <a:latin typeface="Meiryo UI" panose="020B0604030504040204" pitchFamily="34" charset="-128"/>
                <a:ea typeface="Meiryo UI" panose="020B0604030504040204" pitchFamily="34" charset="-128"/>
              </a:rPr>
              <a:t>バック</a:t>
            </a:r>
            <a:r>
              <a:rPr lang="en-US" altLang="ja-JP" sz="2400" dirty="0">
                <a:latin typeface="Meiryo UI" panose="020B0604030504040204" pitchFamily="34" charset="-128"/>
                <a:ea typeface="Meiryo UI" panose="020B0604030504040204" pitchFamily="34" charset="-128"/>
              </a:rPr>
              <a:t>)</a:t>
            </a:r>
          </a:p>
          <a:p>
            <a:pPr marL="342900" indent="-342900">
              <a:buFont typeface="Wingdings" pitchFamily="2" charset="2"/>
              <a:buChar char="Ø"/>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en-US" altLang="ja-JP" sz="2400" dirty="0">
                <a:latin typeface="Meiryo UI" panose="020B0604030504040204" pitchFamily="34" charset="-128"/>
                <a:ea typeface="Meiryo UI" panose="020B0604030504040204" pitchFamily="34" charset="-128"/>
              </a:rPr>
              <a:t>Web</a:t>
            </a:r>
            <a:r>
              <a:rPr lang="ja-JP" altLang="en-US" sz="2400">
                <a:latin typeface="Meiryo UI" panose="020B0604030504040204" pitchFamily="34" charset="-128"/>
                <a:ea typeface="Meiryo UI" panose="020B0604030504040204" pitchFamily="34" charset="-128"/>
              </a:rPr>
              <a:t>ページ</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もしつくるとしたら</a:t>
            </a:r>
            <a:r>
              <a:rPr lang="en-US" altLang="ja-JP" sz="2400" dirty="0">
                <a:latin typeface="Meiryo UI" panose="020B0604030504040204" pitchFamily="34" charset="-128"/>
                <a:ea typeface="Meiryo UI" panose="020B0604030504040204" pitchFamily="34" charset="-128"/>
              </a:rPr>
              <a:t>)</a:t>
            </a: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プログラミング言語：</a:t>
            </a:r>
            <a:r>
              <a:rPr lang="en-US" altLang="ja-JP" sz="2400" dirty="0" err="1">
                <a:latin typeface="Meiryo UI" panose="020B0604030504040204" pitchFamily="34" charset="-128"/>
                <a:ea typeface="Meiryo UI" panose="020B0604030504040204" pitchFamily="34" charset="-128"/>
              </a:rPr>
              <a:t>javascript</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フロント</a:t>
            </a:r>
            <a:r>
              <a:rPr lang="en-US" altLang="ja-JP" sz="2400" dirty="0">
                <a:latin typeface="Meiryo UI" panose="020B0604030504040204" pitchFamily="34" charset="-128"/>
                <a:ea typeface="Meiryo UI" panose="020B0604030504040204" pitchFamily="34" charset="-128"/>
              </a:rPr>
              <a:t>), python(</a:t>
            </a:r>
            <a:r>
              <a:rPr lang="ja-JP" altLang="en-US" sz="2400">
                <a:latin typeface="Meiryo UI" panose="020B0604030504040204" pitchFamily="34" charset="-128"/>
                <a:ea typeface="Meiryo UI" panose="020B0604030504040204" pitchFamily="34" charset="-128"/>
              </a:rPr>
              <a:t>バック</a:t>
            </a:r>
            <a:r>
              <a:rPr lang="en-US" altLang="ja-JP" sz="2400" dirty="0">
                <a:latin typeface="Meiryo UI" panose="020B0604030504040204" pitchFamily="34" charset="-128"/>
                <a:ea typeface="Meiryo UI" panose="020B0604030504040204" pitchFamily="34" charset="-128"/>
              </a:rPr>
              <a:t>)</a:t>
            </a:r>
          </a:p>
        </p:txBody>
      </p:sp>
      <p:pic>
        <p:nvPicPr>
          <p:cNvPr id="3" name="図 2">
            <a:extLst>
              <a:ext uri="{FF2B5EF4-FFF2-40B4-BE49-F238E27FC236}">
                <a16:creationId xmlns:a16="http://schemas.microsoft.com/office/drawing/2014/main" id="{42F50DEA-FD89-5145-BF65-394E6362E6A5}"/>
              </a:ext>
            </a:extLst>
          </p:cNvPr>
          <p:cNvPicPr>
            <a:picLocks noChangeAspect="1"/>
          </p:cNvPicPr>
          <p:nvPr/>
        </p:nvPicPr>
        <p:blipFill>
          <a:blip r:embed="rId2"/>
          <a:stretch>
            <a:fillRect/>
          </a:stretch>
        </p:blipFill>
        <p:spPr>
          <a:xfrm>
            <a:off x="3493025" y="4415266"/>
            <a:ext cx="5205950" cy="2214628"/>
          </a:xfrm>
          <a:prstGeom prst="rect">
            <a:avLst/>
          </a:prstGeom>
        </p:spPr>
      </p:pic>
    </p:spTree>
    <p:extLst>
      <p:ext uri="{BB962C8B-B14F-4D97-AF65-F5344CB8AC3E}">
        <p14:creationId xmlns:p14="http://schemas.microsoft.com/office/powerpoint/2010/main" val="17104767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30</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3189501" y="2644169"/>
            <a:ext cx="5812997" cy="1569660"/>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どんなことに</a:t>
            </a:r>
            <a:endParaRPr lang="en-US" altLang="ja-JP" sz="4800" dirty="0">
              <a:latin typeface="Meiryo UI" panose="020B0604030504040204" pitchFamily="34" charset="-128"/>
              <a:ea typeface="Meiryo UI" panose="020B0604030504040204" pitchFamily="34" charset="-128"/>
            </a:endParaRPr>
          </a:p>
          <a:p>
            <a:pPr algn="ctr"/>
            <a:r>
              <a:rPr lang="ja-JP" altLang="en-US" sz="4800">
                <a:latin typeface="Meiryo UI" panose="020B0604030504040204" pitchFamily="34" charset="-128"/>
                <a:ea typeface="Meiryo UI" panose="020B0604030504040204" pitchFamily="34" charset="-128"/>
              </a:rPr>
              <a:t>つまずいたのか？</a:t>
            </a:r>
            <a:endParaRPr lang="en-US" altLang="ja-JP" sz="4800" dirty="0">
              <a:latin typeface="Meiryo UI" panose="020B0604030504040204" pitchFamily="34" charset="-128"/>
              <a:ea typeface="Meiryo UI" panose="020B0604030504040204" pitchFamily="34" charset="-128"/>
            </a:endParaRPr>
          </a:p>
        </p:txBody>
      </p:sp>
      <p:pic>
        <p:nvPicPr>
          <p:cNvPr id="5" name="Picture 10" descr="スマートフォンのアプリのイラスト | かわいいフリー素材集 いらすとや">
            <a:extLst>
              <a:ext uri="{FF2B5EF4-FFF2-40B4-BE49-F238E27FC236}">
                <a16:creationId xmlns:a16="http://schemas.microsoft.com/office/drawing/2014/main" id="{022C0DB0-78D2-284E-B053-C614397F8F80}"/>
              </a:ext>
            </a:extLst>
          </p:cNvPr>
          <p:cNvPicPr>
            <a:picLocks noChangeAspect="1" noChangeArrowheads="1"/>
          </p:cNvPicPr>
          <p:nvPr/>
        </p:nvPicPr>
        <p:blipFill>
          <a:blip r:embed="rId2">
            <a:alphaModFix amt="47000"/>
            <a:extLst>
              <a:ext uri="{28A0092B-C50C-407E-A947-70E740481C1C}">
                <a14:useLocalDpi xmlns:a14="http://schemas.microsoft.com/office/drawing/2010/main" val="0"/>
              </a:ext>
            </a:extLst>
          </a:blip>
          <a:srcRect/>
          <a:stretch>
            <a:fillRect/>
          </a:stretch>
        </p:blipFill>
        <p:spPr bwMode="auto">
          <a:xfrm>
            <a:off x="8274464" y="3428999"/>
            <a:ext cx="3079336" cy="351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709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どんなことにつまずいたのか</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31</a:t>
            </a:fld>
            <a:endParaRPr kumimoji="1" lang="ja-JP" altLang="en-US"/>
          </a:p>
        </p:txBody>
      </p:sp>
      <p:sp>
        <p:nvSpPr>
          <p:cNvPr id="23" name="テキスト ボックス 22">
            <a:extLst>
              <a:ext uri="{FF2B5EF4-FFF2-40B4-BE49-F238E27FC236}">
                <a16:creationId xmlns:a16="http://schemas.microsoft.com/office/drawing/2014/main" id="{D5A8A8C5-EB0E-8F42-B703-7E4EA1B9A4A5}"/>
              </a:ext>
            </a:extLst>
          </p:cNvPr>
          <p:cNvSpPr txBox="1"/>
          <p:nvPr/>
        </p:nvSpPr>
        <p:spPr>
          <a:xfrm>
            <a:off x="579863" y="1037063"/>
            <a:ext cx="11106615" cy="4154984"/>
          </a:xfrm>
          <a:prstGeom prst="rect">
            <a:avLst/>
          </a:prstGeom>
          <a:noFill/>
        </p:spPr>
        <p:txBody>
          <a:bodyPr wrap="square" rtlCol="0">
            <a:spAutoFit/>
          </a:bodyPr>
          <a:lstStyle/>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そもそもアプリってどうやってできてるかわからない</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しらべても全然でてこない</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アプリごとに開発の環境もプログラミング言語も違うの大変！</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サーバってなに？？プログラミング言語ってなにしてるの？？</a:t>
            </a: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サーバはレンタルしなきゃだめ？？え、</a:t>
            </a:r>
            <a:r>
              <a:rPr lang="en-US" altLang="ja-JP" sz="2400" dirty="0">
                <a:latin typeface="Meiryo UI" panose="020B0604030504040204" pitchFamily="34" charset="-128"/>
                <a:ea typeface="Meiryo UI" panose="020B0604030504040204" pitchFamily="34" charset="-128"/>
              </a:rPr>
              <a:t>AWS</a:t>
            </a:r>
            <a:r>
              <a:rPr lang="ja-JP" altLang="en-US" sz="2400">
                <a:latin typeface="Meiryo UI" panose="020B0604030504040204" pitchFamily="34" charset="-128"/>
                <a:ea typeface="Meiryo UI" panose="020B0604030504040204" pitchFamily="34" charset="-128"/>
              </a:rPr>
              <a:t>ってなに？？</a:t>
            </a: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わからないことがわからない！なんて調べればいいの？</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絶対経験者がいたほうがいい</a:t>
            </a:r>
          </a:p>
        </p:txBody>
      </p:sp>
      <p:pic>
        <p:nvPicPr>
          <p:cNvPr id="11" name="Picture 4" descr="Google Developers Japan: Android Studio 3.2 Canary">
            <a:extLst>
              <a:ext uri="{FF2B5EF4-FFF2-40B4-BE49-F238E27FC236}">
                <a16:creationId xmlns:a16="http://schemas.microsoft.com/office/drawing/2014/main" id="{1C7E9905-3C55-F944-8E0C-262143F5E656}"/>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a:stretch>
            <a:fillRect/>
          </a:stretch>
        </p:blipFill>
        <p:spPr bwMode="auto">
          <a:xfrm>
            <a:off x="9589013" y="2448733"/>
            <a:ext cx="628157" cy="565341"/>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descr="VMware の仮想マシンを AWS に移行しよう！ ～ AWS Management Portal (GUI) 編 ～ - JTP  Technology Port - 日本サード・パーティ株式会社">
            <a:extLst>
              <a:ext uri="{FF2B5EF4-FFF2-40B4-BE49-F238E27FC236}">
                <a16:creationId xmlns:a16="http://schemas.microsoft.com/office/drawing/2014/main" id="{D9EE0254-FEE7-6540-9B18-1952016440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4" t="14699" r="14932" b="10476"/>
          <a:stretch/>
        </p:blipFill>
        <p:spPr bwMode="auto">
          <a:xfrm>
            <a:off x="8908947" y="2993370"/>
            <a:ext cx="512349" cy="3558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Apple、｢Xcode 11.4｣をリリース | 気になる、記になる…">
            <a:extLst>
              <a:ext uri="{FF2B5EF4-FFF2-40B4-BE49-F238E27FC236}">
                <a16:creationId xmlns:a16="http://schemas.microsoft.com/office/drawing/2014/main" id="{CECB192B-1FD5-BE41-B241-240F217CA6B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0621743" y="2500746"/>
            <a:ext cx="660161" cy="660161"/>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混乱する人のイラスト（男性） | かわいいフリー素材集 いらすとや">
            <a:extLst>
              <a:ext uri="{FF2B5EF4-FFF2-40B4-BE49-F238E27FC236}">
                <a16:creationId xmlns:a16="http://schemas.microsoft.com/office/drawing/2014/main" id="{8B49C3C1-393B-7C4B-800E-ED0E29C5D4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5797" y="3562025"/>
            <a:ext cx="2731260" cy="3199306"/>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難しくはないがレベルが高い 基本情報 Python のサンプル問題を解説 | 基本情報技術者試験 受験ナビ">
            <a:extLst>
              <a:ext uri="{FF2B5EF4-FFF2-40B4-BE49-F238E27FC236}">
                <a16:creationId xmlns:a16="http://schemas.microsoft.com/office/drawing/2014/main" id="{D401B196-456C-5A4F-866C-3ED107E67B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2285" y="2884329"/>
            <a:ext cx="1644629" cy="123347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5F98FA3-3CC9-4E44-AE64-0D04B5A6410C}"/>
              </a:ext>
            </a:extLst>
          </p:cNvPr>
          <p:cNvSpPr txBox="1"/>
          <p:nvPr/>
        </p:nvSpPr>
        <p:spPr>
          <a:xfrm>
            <a:off x="719760" y="5132407"/>
            <a:ext cx="8156037" cy="1508105"/>
          </a:xfrm>
          <a:prstGeom prst="rect">
            <a:avLst/>
          </a:prstGeom>
          <a:noFill/>
        </p:spPr>
        <p:txBody>
          <a:bodyPr wrap="square" rtlCol="0">
            <a:spAutoFit/>
          </a:bodyPr>
          <a:lstStyle/>
          <a:p>
            <a:pPr algn="ctr"/>
            <a:r>
              <a:rPr lang="ja-JP" altLang="en-US" sz="3600" b="1">
                <a:solidFill>
                  <a:srgbClr val="36BEEF"/>
                </a:solidFill>
                <a:latin typeface="Meiryo UI" panose="020B0604030504040204" pitchFamily="34" charset="-128"/>
                <a:ea typeface="Meiryo UI" panose="020B0604030504040204" pitchFamily="34" charset="-128"/>
              </a:rPr>
              <a:t>もしプログラミングでアプリ開発</a:t>
            </a:r>
            <a:br>
              <a:rPr lang="en-US" altLang="ja-JP" sz="3600" b="1" dirty="0">
                <a:solidFill>
                  <a:srgbClr val="36BEEF"/>
                </a:solidFill>
                <a:latin typeface="Meiryo UI" panose="020B0604030504040204" pitchFamily="34" charset="-128"/>
                <a:ea typeface="Meiryo UI" panose="020B0604030504040204" pitchFamily="34" charset="-128"/>
              </a:rPr>
            </a:br>
            <a:r>
              <a:rPr lang="ja-JP" altLang="en-US" sz="3600" b="1">
                <a:solidFill>
                  <a:srgbClr val="36BEEF"/>
                </a:solidFill>
                <a:latin typeface="Meiryo UI" panose="020B0604030504040204" pitchFamily="34" charset="-128"/>
                <a:ea typeface="Meiryo UI" panose="020B0604030504040204" pitchFamily="34" charset="-128"/>
              </a:rPr>
              <a:t>して詰まった方はお気軽にご連絡ください！</a:t>
            </a:r>
            <a:endParaRPr lang="en-US" altLang="ja-JP" sz="3600" b="1" dirty="0">
              <a:solidFill>
                <a:srgbClr val="36BEEF"/>
              </a:solidFill>
              <a:latin typeface="Meiryo UI" panose="020B0604030504040204" pitchFamily="34" charset="-128"/>
              <a:ea typeface="Meiryo UI" panose="020B0604030504040204" pitchFamily="34" charset="-128"/>
            </a:endParaRPr>
          </a:p>
          <a:p>
            <a:pPr algn="ctr"/>
            <a:r>
              <a:rPr lang="en-US" altLang="ja-JP" sz="2000" u="sng" dirty="0">
                <a:solidFill>
                  <a:srgbClr val="36BEEF"/>
                </a:solidFill>
                <a:latin typeface="Meiryo UI" panose="020B0604030504040204" pitchFamily="34" charset="-128"/>
                <a:ea typeface="Meiryo UI" panose="020B0604030504040204" pitchFamily="34" charset="-128"/>
              </a:rPr>
              <a:t>https://</a:t>
            </a:r>
            <a:r>
              <a:rPr lang="en-US" altLang="ja-JP" sz="2000" u="sng" dirty="0" err="1">
                <a:solidFill>
                  <a:srgbClr val="36BEEF"/>
                </a:solidFill>
                <a:latin typeface="Meiryo UI" panose="020B0604030504040204" pitchFamily="34" charset="-128"/>
                <a:ea typeface="Meiryo UI" panose="020B0604030504040204" pitchFamily="34" charset="-128"/>
              </a:rPr>
              <a:t>www.facebook.com</a:t>
            </a:r>
            <a:r>
              <a:rPr lang="en-US" altLang="ja-JP" sz="2000" u="sng" dirty="0">
                <a:solidFill>
                  <a:srgbClr val="36BEEF"/>
                </a:solidFill>
                <a:latin typeface="Meiryo UI" panose="020B0604030504040204" pitchFamily="34" charset="-128"/>
                <a:ea typeface="Meiryo UI" panose="020B0604030504040204" pitchFamily="34" charset="-128"/>
              </a:rPr>
              <a:t>/keita.miyano.16/</a:t>
            </a:r>
          </a:p>
        </p:txBody>
      </p:sp>
    </p:spTree>
    <p:extLst>
      <p:ext uri="{BB962C8B-B14F-4D97-AF65-F5344CB8AC3E}">
        <p14:creationId xmlns:p14="http://schemas.microsoft.com/office/powerpoint/2010/main" val="99711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32</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3189501" y="2644169"/>
            <a:ext cx="5812997" cy="2308324"/>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いまだったら</a:t>
            </a:r>
            <a:endParaRPr lang="en-US" altLang="ja-JP" sz="4800" dirty="0">
              <a:latin typeface="Meiryo UI" panose="020B0604030504040204" pitchFamily="34" charset="-128"/>
              <a:ea typeface="Meiryo UI" panose="020B0604030504040204" pitchFamily="34" charset="-128"/>
            </a:endParaRPr>
          </a:p>
          <a:p>
            <a:pPr algn="ctr"/>
            <a:r>
              <a:rPr lang="ja-JP" altLang="en-US" sz="4800">
                <a:latin typeface="Meiryo UI" panose="020B0604030504040204" pitchFamily="34" charset="-128"/>
                <a:ea typeface="Meiryo UI" panose="020B0604030504040204" pitchFamily="34" charset="-128"/>
              </a:rPr>
              <a:t>どうやってアプリを</a:t>
            </a:r>
            <a:endParaRPr lang="en-US" altLang="ja-JP" sz="4800" dirty="0">
              <a:latin typeface="Meiryo UI" panose="020B0604030504040204" pitchFamily="34" charset="-128"/>
              <a:ea typeface="Meiryo UI" panose="020B0604030504040204" pitchFamily="34" charset="-128"/>
            </a:endParaRPr>
          </a:p>
          <a:p>
            <a:pPr algn="ctr"/>
            <a:r>
              <a:rPr lang="ja-JP" altLang="en-US" sz="4800">
                <a:latin typeface="Meiryo UI" panose="020B0604030504040204" pitchFamily="34" charset="-128"/>
                <a:ea typeface="Meiryo UI" panose="020B0604030504040204" pitchFamily="34" charset="-128"/>
              </a:rPr>
              <a:t>つくるか？</a:t>
            </a:r>
            <a:endParaRPr lang="en-US" altLang="ja-JP" sz="4800" dirty="0">
              <a:latin typeface="Meiryo UI" panose="020B0604030504040204" pitchFamily="34" charset="-128"/>
              <a:ea typeface="Meiryo UI" panose="020B0604030504040204" pitchFamily="34" charset="-128"/>
            </a:endParaRPr>
          </a:p>
        </p:txBody>
      </p:sp>
      <p:pic>
        <p:nvPicPr>
          <p:cNvPr id="5" name="Picture 10" descr="スマートフォンのアプリのイラスト | かわいいフリー素材集 いらすとや">
            <a:extLst>
              <a:ext uri="{FF2B5EF4-FFF2-40B4-BE49-F238E27FC236}">
                <a16:creationId xmlns:a16="http://schemas.microsoft.com/office/drawing/2014/main" id="{022C0DB0-78D2-284E-B053-C614397F8F80}"/>
              </a:ext>
            </a:extLst>
          </p:cNvPr>
          <p:cNvPicPr>
            <a:picLocks noChangeAspect="1" noChangeArrowheads="1"/>
          </p:cNvPicPr>
          <p:nvPr/>
        </p:nvPicPr>
        <p:blipFill>
          <a:blip r:embed="rId2">
            <a:alphaModFix amt="47000"/>
            <a:extLst>
              <a:ext uri="{28A0092B-C50C-407E-A947-70E740481C1C}">
                <a14:useLocalDpi xmlns:a14="http://schemas.microsoft.com/office/drawing/2010/main" val="0"/>
              </a:ext>
            </a:extLst>
          </a:blip>
          <a:srcRect/>
          <a:stretch>
            <a:fillRect/>
          </a:stretch>
        </p:blipFill>
        <p:spPr bwMode="auto">
          <a:xfrm>
            <a:off x="8274464" y="3428999"/>
            <a:ext cx="3079336" cy="351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174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いまだったらどうやってアプリをつくるか</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33</a:t>
            </a:fld>
            <a:endParaRPr kumimoji="1" lang="ja-JP" altLang="en-US"/>
          </a:p>
        </p:txBody>
      </p:sp>
      <p:sp>
        <p:nvSpPr>
          <p:cNvPr id="23" name="テキスト ボックス 22">
            <a:extLst>
              <a:ext uri="{FF2B5EF4-FFF2-40B4-BE49-F238E27FC236}">
                <a16:creationId xmlns:a16="http://schemas.microsoft.com/office/drawing/2014/main" id="{D5A8A8C5-EB0E-8F42-B703-7E4EA1B9A4A5}"/>
              </a:ext>
            </a:extLst>
          </p:cNvPr>
          <p:cNvSpPr txBox="1"/>
          <p:nvPr/>
        </p:nvSpPr>
        <p:spPr>
          <a:xfrm>
            <a:off x="579863" y="1037063"/>
            <a:ext cx="11106615" cy="4524315"/>
          </a:xfrm>
          <a:prstGeom prst="rect">
            <a:avLst/>
          </a:prstGeom>
          <a:noFill/>
        </p:spPr>
        <p:txBody>
          <a:bodyPr wrap="square" rtlCol="0">
            <a:spAutoFit/>
          </a:bodyPr>
          <a:lstStyle/>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プログラミングいらずでアプリをつくる方法がある</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en" altLang="ja-JP" sz="2400" dirty="0">
                <a:latin typeface="Meiryo UI" panose="020B0604030504040204" pitchFamily="34" charset="-128"/>
                <a:ea typeface="Meiryo UI" panose="020B0604030504040204" pitchFamily="34" charset="-128"/>
                <a:hlinkClick r:id="rId2"/>
              </a:rPr>
              <a:t>https://bubble.io</a:t>
            </a:r>
            <a:endParaRPr lang="en"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メリット</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プログラミングできる環境をつくる必要がない</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フロントエンド、バックエンドとかを意識しなくていい</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en-US" altLang="ja-JP" sz="2400" dirty="0">
                <a:latin typeface="Meiryo UI" panose="020B0604030504040204" pitchFamily="34" charset="-128"/>
                <a:ea typeface="Meiryo UI" panose="020B0604030504040204" pitchFamily="34" charset="-128"/>
              </a:rPr>
              <a:t>Web, android</a:t>
            </a:r>
            <a:r>
              <a:rPr lang="ja-JP" altLang="en-US" sz="2400">
                <a:latin typeface="Meiryo UI" panose="020B0604030504040204" pitchFamily="34" charset="-128"/>
                <a:ea typeface="Meiryo UI" panose="020B0604030504040204" pitchFamily="34" charset="-128"/>
              </a:rPr>
              <a:t>アプリ</a:t>
            </a:r>
            <a:r>
              <a:rPr lang="en-US" altLang="ja-JP" sz="2400" dirty="0">
                <a:latin typeface="Meiryo UI" panose="020B0604030504040204" pitchFamily="34" charset="-128"/>
                <a:ea typeface="Meiryo UI" panose="020B0604030504040204" pitchFamily="34" charset="-128"/>
              </a:rPr>
              <a:t>, iOS</a:t>
            </a:r>
            <a:r>
              <a:rPr lang="ja-JP" altLang="en-US" sz="2400">
                <a:latin typeface="Meiryo UI" panose="020B0604030504040204" pitchFamily="34" charset="-128"/>
                <a:ea typeface="Meiryo UI" panose="020B0604030504040204" pitchFamily="34" charset="-128"/>
              </a:rPr>
              <a:t>アプリが同時につくれる</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デメリット</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プログラミングほどは自由度ない</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まだ日本語対応されてない</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ただ、有志で日本語で解説してくれてるものはある</a:t>
            </a:r>
            <a:endParaRPr lang="en-US" altLang="ja-JP" sz="2400" dirty="0">
              <a:latin typeface="Meiryo UI" panose="020B0604030504040204" pitchFamily="34" charset="-128"/>
              <a:ea typeface="Meiryo UI" panose="020B0604030504040204" pitchFamily="34" charset="-128"/>
            </a:endParaRPr>
          </a:p>
          <a:p>
            <a:pPr marL="1714500" lvl="3" indent="-342900">
              <a:buFont typeface="Arial" panose="020B0604020202020204" pitchFamily="34" charset="0"/>
              <a:buChar char="•"/>
            </a:pPr>
            <a:r>
              <a:rPr lang="en" altLang="ja-JP" sz="2400" dirty="0">
                <a:latin typeface="Meiryo UI" panose="020B0604030504040204" pitchFamily="34" charset="-128"/>
                <a:ea typeface="Meiryo UI" panose="020B0604030504040204" pitchFamily="34" charset="-128"/>
              </a:rPr>
              <a:t>twitter</a:t>
            </a:r>
            <a:r>
              <a:rPr lang="ja-JP" altLang="en-US" sz="2400">
                <a:latin typeface="Meiryo UI" panose="020B0604030504040204" pitchFamily="34" charset="-128"/>
                <a:ea typeface="Meiryo UI" panose="020B0604030504040204" pitchFamily="34" charset="-128"/>
              </a:rPr>
              <a:t>を</a:t>
            </a:r>
            <a:r>
              <a:rPr lang="en-US" altLang="ja-JP" sz="2400" dirty="0">
                <a:latin typeface="Meiryo UI" panose="020B0604030504040204" pitchFamily="34" charset="-128"/>
                <a:ea typeface="Meiryo UI" panose="020B0604030504040204" pitchFamily="34" charset="-128"/>
              </a:rPr>
              <a:t>bubble</a:t>
            </a:r>
            <a:r>
              <a:rPr lang="ja-JP" altLang="en-US" sz="2400">
                <a:latin typeface="Meiryo UI" panose="020B0604030504040204" pitchFamily="34" charset="-128"/>
                <a:ea typeface="Meiryo UI" panose="020B0604030504040204" pitchFamily="34" charset="-128"/>
              </a:rPr>
              <a:t>でつくる</a:t>
            </a:r>
            <a:r>
              <a:rPr lang="en" altLang="ja-JP" sz="2400" dirty="0">
                <a:latin typeface="Meiryo UI" panose="020B0604030504040204" pitchFamily="34" charset="-128"/>
                <a:ea typeface="Meiryo UI" panose="020B0604030504040204" pitchFamily="34" charset="-128"/>
              </a:rPr>
              <a:t>(</a:t>
            </a:r>
            <a:r>
              <a:rPr lang="en" altLang="ja-JP" sz="2400" dirty="0">
                <a:latin typeface="Meiryo UI" panose="020B0604030504040204" pitchFamily="34" charset="-128"/>
                <a:ea typeface="Meiryo UI" panose="020B0604030504040204" pitchFamily="34" charset="-128"/>
                <a:hlinkClick r:id="rId3"/>
              </a:rPr>
              <a:t>https://blog.nocodelab.jp/entry/twittel</a:t>
            </a:r>
            <a:r>
              <a:rPr lang="en" altLang="ja-JP" sz="2400" dirty="0">
                <a:latin typeface="Meiryo UI" panose="020B0604030504040204" pitchFamily="34" charset="-128"/>
                <a:ea typeface="Meiryo UI" panose="020B0604030504040204" pitchFamily="34" charset="-128"/>
              </a:rPr>
              <a:t>)</a:t>
            </a:r>
          </a:p>
          <a:p>
            <a:pPr marL="342900" indent="-342900">
              <a:buFont typeface="Wingdings" pitchFamily="2" charset="2"/>
              <a:buChar char="Ø"/>
            </a:pPr>
            <a:endParaRPr lang="ja-JP" altLang="en-US" sz="24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1974357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いまだったらどうやってアプリをつくるか</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34</a:t>
            </a:fld>
            <a:endParaRPr kumimoji="1" lang="ja-JP" altLang="en-US"/>
          </a:p>
        </p:txBody>
      </p:sp>
      <p:pic>
        <p:nvPicPr>
          <p:cNvPr id="3" name="オンライン メディア 2" descr="twitter のような簡単な SNS をBubble で作ってみる（入門者向け）１： ツイートと一覧表示">
            <a:hlinkClick r:id="" action="ppaction://media"/>
            <a:extLst>
              <a:ext uri="{FF2B5EF4-FFF2-40B4-BE49-F238E27FC236}">
                <a16:creationId xmlns:a16="http://schemas.microsoft.com/office/drawing/2014/main" id="{4E294BF2-097B-734F-BD7E-0D107137F134}"/>
              </a:ext>
            </a:extLst>
          </p:cNvPr>
          <p:cNvPicPr>
            <a:picLocks noRot="1" noChangeAspect="1"/>
          </p:cNvPicPr>
          <p:nvPr>
            <a:videoFile r:link="rId1"/>
          </p:nvPr>
        </p:nvPicPr>
        <p:blipFill>
          <a:blip r:embed="rId3"/>
          <a:stretch>
            <a:fillRect/>
          </a:stretch>
        </p:blipFill>
        <p:spPr>
          <a:xfrm>
            <a:off x="1097280" y="1075055"/>
            <a:ext cx="10038080" cy="5646420"/>
          </a:xfrm>
          <a:prstGeom prst="rect">
            <a:avLst/>
          </a:prstGeom>
        </p:spPr>
      </p:pic>
    </p:spTree>
    <p:extLst>
      <p:ext uri="{BB962C8B-B14F-4D97-AF65-F5344CB8AC3E}">
        <p14:creationId xmlns:p14="http://schemas.microsoft.com/office/powerpoint/2010/main" val="394168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35</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1415054" y="1729174"/>
            <a:ext cx="9361891" cy="830997"/>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迷わずどんどん行動していきましょう！</a:t>
            </a:r>
            <a:endParaRPr lang="en-US" altLang="ja-JP" sz="4800" dirty="0">
              <a:latin typeface="Meiryo UI" panose="020B0604030504040204" pitchFamily="34" charset="-128"/>
              <a:ea typeface="Meiryo UI" panose="020B0604030504040204" pitchFamily="34" charset="-128"/>
            </a:endParaRPr>
          </a:p>
        </p:txBody>
      </p:sp>
      <p:sp>
        <p:nvSpPr>
          <p:cNvPr id="5" name="タイトル 1">
            <a:extLst>
              <a:ext uri="{FF2B5EF4-FFF2-40B4-BE49-F238E27FC236}">
                <a16:creationId xmlns:a16="http://schemas.microsoft.com/office/drawing/2014/main" id="{1676BA4F-65A8-6143-B093-DECFFC5C6C29}"/>
              </a:ext>
            </a:extLst>
          </p:cNvPr>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最後に</a:t>
            </a:r>
          </a:p>
        </p:txBody>
      </p:sp>
      <p:sp>
        <p:nvSpPr>
          <p:cNvPr id="7" name="テキスト ボックス 6">
            <a:extLst>
              <a:ext uri="{FF2B5EF4-FFF2-40B4-BE49-F238E27FC236}">
                <a16:creationId xmlns:a16="http://schemas.microsoft.com/office/drawing/2014/main" id="{D85D72AE-41B3-9D44-BFA5-42A216667858}"/>
              </a:ext>
            </a:extLst>
          </p:cNvPr>
          <p:cNvSpPr txBox="1"/>
          <p:nvPr/>
        </p:nvSpPr>
        <p:spPr>
          <a:xfrm>
            <a:off x="2193071" y="3059495"/>
            <a:ext cx="7805856" cy="3046988"/>
          </a:xfrm>
          <a:prstGeom prst="rect">
            <a:avLst/>
          </a:prstGeom>
          <a:noFill/>
        </p:spPr>
        <p:txBody>
          <a:bodyPr wrap="square" rtlCol="0">
            <a:spAutoFit/>
          </a:bodyPr>
          <a:lstStyle/>
          <a:p>
            <a:pPr marL="342900" indent="-342900">
              <a:buFont typeface="Wingdings" pitchFamily="2" charset="2"/>
              <a:buChar char="Ø"/>
            </a:pPr>
            <a:r>
              <a:rPr lang="ja-JP" altLang="en-US" sz="3200">
                <a:latin typeface="Meiryo UI" panose="020B0604030504040204" pitchFamily="34" charset="-128"/>
                <a:ea typeface="Meiryo UI" panose="020B0604030504040204" pitchFamily="34" charset="-128"/>
              </a:rPr>
              <a:t>プログラミングでもアプリ開発でも、</a:t>
            </a:r>
            <a:br>
              <a:rPr lang="en-US" altLang="ja-JP" sz="3200" dirty="0">
                <a:latin typeface="Meiryo UI" panose="020B0604030504040204" pitchFamily="34" charset="-128"/>
                <a:ea typeface="Meiryo UI" panose="020B0604030504040204" pitchFamily="34" charset="-128"/>
              </a:rPr>
            </a:br>
            <a:r>
              <a:rPr lang="ja-JP" altLang="en-US" sz="3200">
                <a:latin typeface="Meiryo UI" panose="020B0604030504040204" pitchFamily="34" charset="-128"/>
                <a:ea typeface="Meiryo UI" panose="020B0604030504040204" pitchFamily="34" charset="-128"/>
              </a:rPr>
              <a:t>「とりあえずやってみること」が一番大事です</a:t>
            </a:r>
            <a:endParaRPr lang="en-US" altLang="ja-JP" sz="3200" dirty="0">
              <a:latin typeface="Meiryo UI" panose="020B0604030504040204" pitchFamily="34" charset="-128"/>
              <a:ea typeface="Meiryo UI" panose="020B0604030504040204" pitchFamily="34" charset="-128"/>
            </a:endParaRPr>
          </a:p>
          <a:p>
            <a:pPr marL="342900" indent="-342900">
              <a:buFont typeface="Wingdings" pitchFamily="2" charset="2"/>
              <a:buChar char="Ø"/>
            </a:pPr>
            <a:endParaRPr lang="en-US" altLang="ja-JP" sz="32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3200">
                <a:latin typeface="Meiryo UI" panose="020B0604030504040204" pitchFamily="34" charset="-128"/>
                <a:ea typeface="Meiryo UI" panose="020B0604030504040204" pitchFamily="34" charset="-128"/>
              </a:rPr>
              <a:t>なにか挑戦すると、そこから「やりたいこと」が</a:t>
            </a:r>
            <a:br>
              <a:rPr lang="en-US" altLang="ja-JP" sz="3200" dirty="0">
                <a:latin typeface="Meiryo UI" panose="020B0604030504040204" pitchFamily="34" charset="-128"/>
                <a:ea typeface="Meiryo UI" panose="020B0604030504040204" pitchFamily="34" charset="-128"/>
              </a:rPr>
            </a:br>
            <a:r>
              <a:rPr lang="ja-JP" altLang="en-US" sz="3200">
                <a:latin typeface="Meiryo UI" panose="020B0604030504040204" pitchFamily="34" charset="-128"/>
                <a:ea typeface="Meiryo UI" panose="020B0604030504040204" pitchFamily="34" charset="-128"/>
              </a:rPr>
              <a:t>うまれるので、また次の挑戦もしやすくなります！</a:t>
            </a:r>
          </a:p>
        </p:txBody>
      </p:sp>
    </p:spTree>
    <p:extLst>
      <p:ext uri="{BB962C8B-B14F-4D97-AF65-F5344CB8AC3E}">
        <p14:creationId xmlns:p14="http://schemas.microsoft.com/office/powerpoint/2010/main" val="1064165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36</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3189501" y="2644169"/>
            <a:ext cx="5812997" cy="1569660"/>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以上です！</a:t>
            </a:r>
            <a:endParaRPr lang="en-US" altLang="ja-JP" sz="4800" dirty="0">
              <a:latin typeface="Meiryo UI" panose="020B0604030504040204" pitchFamily="34" charset="-128"/>
              <a:ea typeface="Meiryo UI" panose="020B0604030504040204" pitchFamily="34" charset="-128"/>
            </a:endParaRPr>
          </a:p>
          <a:p>
            <a:pPr algn="ctr"/>
            <a:r>
              <a:rPr lang="ja-JP" altLang="en-US" sz="4800">
                <a:latin typeface="Meiryo UI" panose="020B0604030504040204" pitchFamily="34" charset="-128"/>
                <a:ea typeface="Meiryo UI" panose="020B0604030504040204" pitchFamily="34" charset="-128"/>
              </a:rPr>
              <a:t>もし質問などあれば！</a:t>
            </a:r>
            <a:endParaRPr lang="en-US" altLang="ja-JP" sz="4800" dirty="0">
              <a:latin typeface="Meiryo UI" panose="020B0604030504040204" pitchFamily="34" charset="-128"/>
              <a:ea typeface="Meiryo UI" panose="020B0604030504040204" pitchFamily="34" charset="-128"/>
            </a:endParaRPr>
          </a:p>
        </p:txBody>
      </p:sp>
      <p:pic>
        <p:nvPicPr>
          <p:cNvPr id="5" name="Picture 10" descr="スマートフォンのアプリのイラスト | かわいいフリー素材集 いらすとや">
            <a:extLst>
              <a:ext uri="{FF2B5EF4-FFF2-40B4-BE49-F238E27FC236}">
                <a16:creationId xmlns:a16="http://schemas.microsoft.com/office/drawing/2014/main" id="{022C0DB0-78D2-284E-B053-C614397F8F80}"/>
              </a:ext>
            </a:extLst>
          </p:cNvPr>
          <p:cNvPicPr>
            <a:picLocks noChangeAspect="1" noChangeArrowheads="1"/>
          </p:cNvPicPr>
          <p:nvPr/>
        </p:nvPicPr>
        <p:blipFill>
          <a:blip r:embed="rId2">
            <a:alphaModFix amt="47000"/>
            <a:extLst>
              <a:ext uri="{28A0092B-C50C-407E-A947-70E740481C1C}">
                <a14:useLocalDpi xmlns:a14="http://schemas.microsoft.com/office/drawing/2010/main" val="0"/>
              </a:ext>
            </a:extLst>
          </a:blip>
          <a:srcRect/>
          <a:stretch>
            <a:fillRect/>
          </a:stretch>
        </p:blipFill>
        <p:spPr bwMode="auto">
          <a:xfrm>
            <a:off x="8274464" y="3428999"/>
            <a:ext cx="3079336" cy="351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922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3</a:t>
            </a:fld>
            <a:endParaRPr kumimoji="1" lang="ja-JP" altLang="en-US"/>
          </a:p>
        </p:txBody>
      </p:sp>
      <p:sp>
        <p:nvSpPr>
          <p:cNvPr id="6" name="テキスト ボックス 5">
            <a:extLst>
              <a:ext uri="{FF2B5EF4-FFF2-40B4-BE49-F238E27FC236}">
                <a16:creationId xmlns:a16="http://schemas.microsoft.com/office/drawing/2014/main" id="{733BE885-FBE6-3A4C-9A50-42EA3CA6BAD1}"/>
              </a:ext>
            </a:extLst>
          </p:cNvPr>
          <p:cNvSpPr txBox="1"/>
          <p:nvPr/>
        </p:nvSpPr>
        <p:spPr>
          <a:xfrm>
            <a:off x="1415054" y="2582614"/>
            <a:ext cx="9361891" cy="1692771"/>
          </a:xfrm>
          <a:prstGeom prst="rect">
            <a:avLst/>
          </a:prstGeom>
          <a:noFill/>
        </p:spPr>
        <p:txBody>
          <a:bodyPr wrap="square" rtlCol="0">
            <a:spAutoFit/>
          </a:bodyPr>
          <a:lstStyle/>
          <a:p>
            <a:pPr algn="ctr"/>
            <a:r>
              <a:rPr lang="ja-JP" altLang="en-US" sz="4800">
                <a:latin typeface="Meiryo UI" panose="020B0604030504040204" pitchFamily="34" charset="-128"/>
                <a:ea typeface="Meiryo UI" panose="020B0604030504040204" pitchFamily="34" charset="-128"/>
              </a:rPr>
              <a:t>迷わずどんどん行動していきましょう！</a:t>
            </a:r>
            <a:endParaRPr lang="en-US" altLang="ja-JP" sz="4800" dirty="0">
              <a:latin typeface="Meiryo UI" panose="020B0604030504040204" pitchFamily="34" charset="-128"/>
              <a:ea typeface="Meiryo UI" panose="020B0604030504040204" pitchFamily="34" charset="-128"/>
            </a:endParaRPr>
          </a:p>
          <a:p>
            <a:pPr algn="ctr"/>
            <a:r>
              <a:rPr kumimoji="1" lang="ja-JP" altLang="en-US" sz="2800">
                <a:latin typeface="Meiryo UI" panose="020B0604030504040204" pitchFamily="34" charset="-128"/>
                <a:ea typeface="Meiryo UI" panose="020B0604030504040204" pitchFamily="34" charset="-128"/>
              </a:rPr>
              <a:t>どんな方法でもいいのでアプリをつくって、</a:t>
            </a:r>
            <a:br>
              <a:rPr kumimoji="1" lang="en-US" altLang="ja-JP" sz="2800" dirty="0">
                <a:latin typeface="Meiryo UI" panose="020B0604030504040204" pitchFamily="34" charset="-128"/>
                <a:ea typeface="Meiryo UI" panose="020B0604030504040204" pitchFamily="34" charset="-128"/>
              </a:rPr>
            </a:br>
            <a:r>
              <a:rPr kumimoji="1" lang="ja-JP" altLang="en-US" sz="2800">
                <a:latin typeface="Meiryo UI" panose="020B0604030504040204" pitchFamily="34" charset="-128"/>
                <a:ea typeface="Meiryo UI" panose="020B0604030504040204" pitchFamily="34" charset="-128"/>
              </a:rPr>
              <a:t>どんどん人に使ってもらいおう！</a:t>
            </a:r>
            <a:endParaRPr kumimoji="1" lang="en-US" altLang="ja-JP" sz="2800" dirty="0">
              <a:latin typeface="Meiryo UI" panose="020B0604030504040204" pitchFamily="34" charset="-128"/>
              <a:ea typeface="Meiryo UI" panose="020B0604030504040204" pitchFamily="34" charset="-128"/>
            </a:endParaRPr>
          </a:p>
        </p:txBody>
      </p:sp>
      <p:sp>
        <p:nvSpPr>
          <p:cNvPr id="5" name="タイトル 1">
            <a:extLst>
              <a:ext uri="{FF2B5EF4-FFF2-40B4-BE49-F238E27FC236}">
                <a16:creationId xmlns:a16="http://schemas.microsoft.com/office/drawing/2014/main" id="{1676BA4F-65A8-6143-B093-DECFFC5C6C29}"/>
              </a:ext>
            </a:extLst>
          </p:cNvPr>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お伝えしたいこと</a:t>
            </a:r>
          </a:p>
        </p:txBody>
      </p:sp>
    </p:spTree>
    <p:extLst>
      <p:ext uri="{BB962C8B-B14F-4D97-AF65-F5344CB8AC3E}">
        <p14:creationId xmlns:p14="http://schemas.microsoft.com/office/powerpoint/2010/main" val="1832412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テキスト ボックス 75">
            <a:extLst>
              <a:ext uri="{FF2B5EF4-FFF2-40B4-BE49-F238E27FC236}">
                <a16:creationId xmlns:a16="http://schemas.microsoft.com/office/drawing/2014/main" id="{854964BD-9977-2240-9F7A-DB58FB8D899B}"/>
              </a:ext>
            </a:extLst>
          </p:cNvPr>
          <p:cNvSpPr txBox="1"/>
          <p:nvPr/>
        </p:nvSpPr>
        <p:spPr>
          <a:xfrm>
            <a:off x="6434139" y="5066055"/>
            <a:ext cx="1107996" cy="369332"/>
          </a:xfrm>
          <a:prstGeom prst="rect">
            <a:avLst/>
          </a:prstGeom>
          <a:noFill/>
        </p:spPr>
        <p:txBody>
          <a:bodyPr wrap="none" rtlCol="0">
            <a:spAutoFit/>
          </a:bodyPr>
          <a:lstStyle/>
          <a:p>
            <a:r>
              <a:rPr lang="ja-JP" altLang="en-US" i="1">
                <a:solidFill>
                  <a:schemeClr val="accent2">
                    <a:lumMod val="75000"/>
                  </a:schemeClr>
                </a:solidFill>
                <a:latin typeface="+mj-lt"/>
                <a:ea typeface="Meiryo UI" panose="020B0604030504040204" pitchFamily="34" charset="-128"/>
              </a:rPr>
              <a:t>楽曲提供</a:t>
            </a:r>
            <a:endParaRPr kumimoji="1" lang="ja-JP" altLang="en-US" i="1">
              <a:solidFill>
                <a:schemeClr val="accent2">
                  <a:lumMod val="75000"/>
                </a:schemeClr>
              </a:solidFill>
              <a:latin typeface="+mj-lt"/>
              <a:ea typeface="Meiryo UI" panose="020B0604030504040204" pitchFamily="34" charset="-128"/>
            </a:endParaRPr>
          </a:p>
        </p:txBody>
      </p:sp>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どんな経緯で会社をはじめたのか（経歴）</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4</a:t>
            </a:fld>
            <a:endParaRPr kumimoji="1" lang="ja-JP" altLang="en-US"/>
          </a:p>
        </p:txBody>
      </p:sp>
      <p:sp>
        <p:nvSpPr>
          <p:cNvPr id="16" name="正方形/長方形 15">
            <a:extLst>
              <a:ext uri="{FF2B5EF4-FFF2-40B4-BE49-F238E27FC236}">
                <a16:creationId xmlns:a16="http://schemas.microsoft.com/office/drawing/2014/main" id="{6F50A47D-3291-844A-A50F-48F8518F4263}"/>
              </a:ext>
            </a:extLst>
          </p:cNvPr>
          <p:cNvSpPr/>
          <p:nvPr/>
        </p:nvSpPr>
        <p:spPr>
          <a:xfrm>
            <a:off x="649698" y="1859609"/>
            <a:ext cx="2930829" cy="249255"/>
          </a:xfrm>
          <a:prstGeom prst="rect">
            <a:avLst/>
          </a:prstGeom>
          <a:solidFill>
            <a:srgbClr val="0D409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7" name="正方形/長方形 16">
            <a:extLst>
              <a:ext uri="{FF2B5EF4-FFF2-40B4-BE49-F238E27FC236}">
                <a16:creationId xmlns:a16="http://schemas.microsoft.com/office/drawing/2014/main" id="{E150F818-9EF4-CF45-8721-4E85D9FA05AC}"/>
              </a:ext>
            </a:extLst>
          </p:cNvPr>
          <p:cNvSpPr/>
          <p:nvPr/>
        </p:nvSpPr>
        <p:spPr>
          <a:xfrm>
            <a:off x="3573209" y="1859609"/>
            <a:ext cx="2001795" cy="249255"/>
          </a:xfrm>
          <a:prstGeom prst="rect">
            <a:avLst/>
          </a:prstGeom>
          <a:solidFill>
            <a:srgbClr val="0074B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正方形/長方形 17">
            <a:extLst>
              <a:ext uri="{FF2B5EF4-FFF2-40B4-BE49-F238E27FC236}">
                <a16:creationId xmlns:a16="http://schemas.microsoft.com/office/drawing/2014/main" id="{C67B5D6E-23B6-1247-B0BC-B725DFE1B2AC}"/>
              </a:ext>
            </a:extLst>
          </p:cNvPr>
          <p:cNvSpPr/>
          <p:nvPr/>
        </p:nvSpPr>
        <p:spPr>
          <a:xfrm>
            <a:off x="5575004" y="1859609"/>
            <a:ext cx="2001795" cy="249255"/>
          </a:xfrm>
          <a:prstGeom prst="rect">
            <a:avLst/>
          </a:prstGeom>
          <a:solidFill>
            <a:srgbClr val="FDBB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9" name="正方形/長方形 18">
            <a:extLst>
              <a:ext uri="{FF2B5EF4-FFF2-40B4-BE49-F238E27FC236}">
                <a16:creationId xmlns:a16="http://schemas.microsoft.com/office/drawing/2014/main" id="{150112CF-CC1B-EF49-92F9-D38B0512DD2C}"/>
              </a:ext>
            </a:extLst>
          </p:cNvPr>
          <p:cNvSpPr/>
          <p:nvPr/>
        </p:nvSpPr>
        <p:spPr>
          <a:xfrm>
            <a:off x="7576799" y="1859609"/>
            <a:ext cx="2001795" cy="249255"/>
          </a:xfrm>
          <a:prstGeom prst="rect">
            <a:avLst/>
          </a:prstGeom>
          <a:solidFill>
            <a:srgbClr val="E300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0" name="正方形/長方形 19">
            <a:extLst>
              <a:ext uri="{FF2B5EF4-FFF2-40B4-BE49-F238E27FC236}">
                <a16:creationId xmlns:a16="http://schemas.microsoft.com/office/drawing/2014/main" id="{D146F135-F769-8D49-B588-FE3CA70D104C}"/>
              </a:ext>
            </a:extLst>
          </p:cNvPr>
          <p:cNvSpPr/>
          <p:nvPr/>
        </p:nvSpPr>
        <p:spPr>
          <a:xfrm>
            <a:off x="9578594" y="1859609"/>
            <a:ext cx="2001795" cy="249255"/>
          </a:xfrm>
          <a:prstGeom prst="rect">
            <a:avLst/>
          </a:prstGeom>
          <a:solidFill>
            <a:srgbClr val="4CD1E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21" name="図 20">
            <a:extLst>
              <a:ext uri="{FF2B5EF4-FFF2-40B4-BE49-F238E27FC236}">
                <a16:creationId xmlns:a16="http://schemas.microsoft.com/office/drawing/2014/main" id="{7AE5D136-105A-5F4B-8CBB-0A3591538D94}"/>
              </a:ext>
            </a:extLst>
          </p:cNvPr>
          <p:cNvPicPr>
            <a:picLocks noChangeAspect="1"/>
          </p:cNvPicPr>
          <p:nvPr/>
        </p:nvPicPr>
        <p:blipFill rotWithShape="1">
          <a:blip r:embed="rId2">
            <a:clrChange>
              <a:clrFrom>
                <a:srgbClr val="FFFFFF"/>
              </a:clrFrom>
              <a:clrTo>
                <a:srgbClr val="FFFFFF">
                  <a:alpha val="0"/>
                </a:srgbClr>
              </a:clrTo>
            </a:clrChange>
          </a:blip>
          <a:srcRect l="11970" t="34363" r="17413" b="35144"/>
          <a:stretch/>
        </p:blipFill>
        <p:spPr>
          <a:xfrm>
            <a:off x="9863725" y="1208462"/>
            <a:ext cx="1456162" cy="489114"/>
          </a:xfrm>
          <a:prstGeom prst="rect">
            <a:avLst/>
          </a:prstGeom>
        </p:spPr>
      </p:pic>
      <p:pic>
        <p:nvPicPr>
          <p:cNvPr id="22" name="図 21">
            <a:extLst>
              <a:ext uri="{FF2B5EF4-FFF2-40B4-BE49-F238E27FC236}">
                <a16:creationId xmlns:a16="http://schemas.microsoft.com/office/drawing/2014/main" id="{3CF1B25E-6837-EF47-9B4E-72B841519237}"/>
              </a:ext>
            </a:extLst>
          </p:cNvPr>
          <p:cNvPicPr>
            <a:picLocks noChangeAspect="1"/>
          </p:cNvPicPr>
          <p:nvPr/>
        </p:nvPicPr>
        <p:blipFill>
          <a:blip r:embed="rId3"/>
          <a:stretch>
            <a:fillRect/>
          </a:stretch>
        </p:blipFill>
        <p:spPr>
          <a:xfrm>
            <a:off x="7576799" y="1068548"/>
            <a:ext cx="2001795" cy="725483"/>
          </a:xfrm>
          <a:prstGeom prst="rect">
            <a:avLst/>
          </a:prstGeom>
        </p:spPr>
      </p:pic>
      <p:pic>
        <p:nvPicPr>
          <p:cNvPr id="23" name="図 22">
            <a:extLst>
              <a:ext uri="{FF2B5EF4-FFF2-40B4-BE49-F238E27FC236}">
                <a16:creationId xmlns:a16="http://schemas.microsoft.com/office/drawing/2014/main" id="{7B8BF3EF-275C-1849-B9AB-3677B7E6763B}"/>
              </a:ext>
            </a:extLst>
          </p:cNvPr>
          <p:cNvPicPr>
            <a:picLocks noChangeAspect="1"/>
          </p:cNvPicPr>
          <p:nvPr/>
        </p:nvPicPr>
        <p:blipFill>
          <a:blip r:embed="rId4"/>
          <a:stretch>
            <a:fillRect/>
          </a:stretch>
        </p:blipFill>
        <p:spPr>
          <a:xfrm>
            <a:off x="5008242" y="1032040"/>
            <a:ext cx="1153527" cy="795086"/>
          </a:xfrm>
          <a:prstGeom prst="rect">
            <a:avLst/>
          </a:prstGeom>
        </p:spPr>
      </p:pic>
      <p:pic>
        <p:nvPicPr>
          <p:cNvPr id="24" name="図 23">
            <a:extLst>
              <a:ext uri="{FF2B5EF4-FFF2-40B4-BE49-F238E27FC236}">
                <a16:creationId xmlns:a16="http://schemas.microsoft.com/office/drawing/2014/main" id="{3E758AA9-6895-DB4C-9582-18E34A6C5EF1}"/>
              </a:ext>
            </a:extLst>
          </p:cNvPr>
          <p:cNvPicPr>
            <a:picLocks noChangeAspect="1"/>
          </p:cNvPicPr>
          <p:nvPr/>
        </p:nvPicPr>
        <p:blipFill>
          <a:blip r:embed="rId5"/>
          <a:stretch>
            <a:fillRect/>
          </a:stretch>
        </p:blipFill>
        <p:spPr>
          <a:xfrm>
            <a:off x="1615723" y="1113098"/>
            <a:ext cx="954169" cy="610668"/>
          </a:xfrm>
          <a:prstGeom prst="rect">
            <a:avLst/>
          </a:prstGeom>
        </p:spPr>
      </p:pic>
      <p:sp>
        <p:nvSpPr>
          <p:cNvPr id="27" name="円/楕円 26">
            <a:extLst>
              <a:ext uri="{FF2B5EF4-FFF2-40B4-BE49-F238E27FC236}">
                <a16:creationId xmlns:a16="http://schemas.microsoft.com/office/drawing/2014/main" id="{5DE5CCDE-B470-704E-9539-D4CD621E24A1}"/>
              </a:ext>
            </a:extLst>
          </p:cNvPr>
          <p:cNvSpPr/>
          <p:nvPr/>
        </p:nvSpPr>
        <p:spPr>
          <a:xfrm>
            <a:off x="2029526" y="1920733"/>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8" name="円/楕円 27">
            <a:extLst>
              <a:ext uri="{FF2B5EF4-FFF2-40B4-BE49-F238E27FC236}">
                <a16:creationId xmlns:a16="http://schemas.microsoft.com/office/drawing/2014/main" id="{58CF4EE9-D1D5-9B49-A78C-B75326CB63FE}"/>
              </a:ext>
            </a:extLst>
          </p:cNvPr>
          <p:cNvSpPr/>
          <p:nvPr/>
        </p:nvSpPr>
        <p:spPr>
          <a:xfrm>
            <a:off x="732268" y="1917018"/>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30" name="直線コネクタ 29">
            <a:extLst>
              <a:ext uri="{FF2B5EF4-FFF2-40B4-BE49-F238E27FC236}">
                <a16:creationId xmlns:a16="http://schemas.microsoft.com/office/drawing/2014/main" id="{3AC9F1CF-D1A6-7940-9C00-E098505E0DD3}"/>
              </a:ext>
            </a:extLst>
          </p:cNvPr>
          <p:cNvCxnSpPr/>
          <p:nvPr/>
        </p:nvCxnSpPr>
        <p:spPr>
          <a:xfrm>
            <a:off x="795663" y="2075411"/>
            <a:ext cx="0" cy="110397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6FB91D85-C978-F74C-A321-58EDFC84B26D}"/>
              </a:ext>
            </a:extLst>
          </p:cNvPr>
          <p:cNvCxnSpPr/>
          <p:nvPr/>
        </p:nvCxnSpPr>
        <p:spPr>
          <a:xfrm>
            <a:off x="4529711" y="2108864"/>
            <a:ext cx="0" cy="1103971"/>
          </a:xfrm>
          <a:prstGeom prst="line">
            <a:avLst/>
          </a:prstGeom>
          <a:ln w="25400">
            <a:solidFill>
              <a:srgbClr val="0074B7"/>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19ED520E-A6DD-7043-B4EA-716DBE46DC59}"/>
              </a:ext>
            </a:extLst>
          </p:cNvPr>
          <p:cNvCxnSpPr>
            <a:cxnSpLocks/>
          </p:cNvCxnSpPr>
          <p:nvPr/>
        </p:nvCxnSpPr>
        <p:spPr>
          <a:xfrm>
            <a:off x="6979260" y="2108863"/>
            <a:ext cx="0" cy="199060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CA185DC-9A4D-EF45-895D-95070857615E}"/>
              </a:ext>
            </a:extLst>
          </p:cNvPr>
          <p:cNvCxnSpPr>
            <a:cxnSpLocks/>
          </p:cNvCxnSpPr>
          <p:nvPr/>
        </p:nvCxnSpPr>
        <p:spPr>
          <a:xfrm>
            <a:off x="8603622" y="2108862"/>
            <a:ext cx="6978" cy="634338"/>
          </a:xfrm>
          <a:prstGeom prst="line">
            <a:avLst/>
          </a:prstGeom>
          <a:ln w="25400">
            <a:solidFill>
              <a:srgbClr val="E30026"/>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BF79B286-4E4F-674F-9EBB-0D3E4CB23199}"/>
              </a:ext>
            </a:extLst>
          </p:cNvPr>
          <p:cNvCxnSpPr>
            <a:cxnSpLocks/>
          </p:cNvCxnSpPr>
          <p:nvPr/>
        </p:nvCxnSpPr>
        <p:spPr>
          <a:xfrm>
            <a:off x="11019719" y="2108862"/>
            <a:ext cx="0" cy="1320138"/>
          </a:xfrm>
          <a:prstGeom prst="line">
            <a:avLst/>
          </a:prstGeom>
          <a:ln w="25400">
            <a:solidFill>
              <a:srgbClr val="4CD1E1"/>
            </a:solidFill>
          </a:ln>
        </p:spPr>
        <p:style>
          <a:lnRef idx="1">
            <a:schemeClr val="accent1"/>
          </a:lnRef>
          <a:fillRef idx="0">
            <a:schemeClr val="accent1"/>
          </a:fillRef>
          <a:effectRef idx="0">
            <a:schemeClr val="accent1"/>
          </a:effectRef>
          <a:fontRef idx="minor">
            <a:schemeClr val="tx1"/>
          </a:fontRef>
        </p:style>
      </p:cxnSp>
      <p:pic>
        <p:nvPicPr>
          <p:cNvPr id="36" name="グラフィックス 35" descr="エレキ ギター">
            <a:extLst>
              <a:ext uri="{FF2B5EF4-FFF2-40B4-BE49-F238E27FC236}">
                <a16:creationId xmlns:a16="http://schemas.microsoft.com/office/drawing/2014/main" id="{B0421294-CFC1-7A40-8E3D-1E4F659261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162" y="3192720"/>
            <a:ext cx="687003" cy="687003"/>
          </a:xfrm>
          <a:prstGeom prst="rect">
            <a:avLst/>
          </a:prstGeom>
        </p:spPr>
      </p:pic>
      <p:pic>
        <p:nvPicPr>
          <p:cNvPr id="37" name="図 36">
            <a:extLst>
              <a:ext uri="{FF2B5EF4-FFF2-40B4-BE49-F238E27FC236}">
                <a16:creationId xmlns:a16="http://schemas.microsoft.com/office/drawing/2014/main" id="{6BFD7D86-A0C8-704B-998A-7237B4425ABF}"/>
              </a:ext>
            </a:extLst>
          </p:cNvPr>
          <p:cNvPicPr>
            <a:picLocks noChangeAspect="1"/>
          </p:cNvPicPr>
          <p:nvPr/>
        </p:nvPicPr>
        <p:blipFill>
          <a:blip r:embed="rId8"/>
          <a:stretch>
            <a:fillRect/>
          </a:stretch>
        </p:blipFill>
        <p:spPr>
          <a:xfrm>
            <a:off x="1760927" y="3266290"/>
            <a:ext cx="645195" cy="645195"/>
          </a:xfrm>
          <a:prstGeom prst="rect">
            <a:avLst/>
          </a:prstGeom>
        </p:spPr>
      </p:pic>
      <p:pic>
        <p:nvPicPr>
          <p:cNvPr id="38" name="図 37">
            <a:extLst>
              <a:ext uri="{FF2B5EF4-FFF2-40B4-BE49-F238E27FC236}">
                <a16:creationId xmlns:a16="http://schemas.microsoft.com/office/drawing/2014/main" id="{71EE2412-3E2B-5C46-8F87-14F80C27BB33}"/>
              </a:ext>
            </a:extLst>
          </p:cNvPr>
          <p:cNvPicPr>
            <a:picLocks noChangeAspect="1"/>
          </p:cNvPicPr>
          <p:nvPr/>
        </p:nvPicPr>
        <p:blipFill>
          <a:blip r:embed="rId9"/>
          <a:stretch>
            <a:fillRect/>
          </a:stretch>
        </p:blipFill>
        <p:spPr>
          <a:xfrm>
            <a:off x="1536275" y="3991616"/>
            <a:ext cx="1094501" cy="668862"/>
          </a:xfrm>
          <a:prstGeom prst="rect">
            <a:avLst/>
          </a:prstGeom>
        </p:spPr>
      </p:pic>
      <p:cxnSp>
        <p:nvCxnSpPr>
          <p:cNvPr id="39" name="直線コネクタ 38">
            <a:extLst>
              <a:ext uri="{FF2B5EF4-FFF2-40B4-BE49-F238E27FC236}">
                <a16:creationId xmlns:a16="http://schemas.microsoft.com/office/drawing/2014/main" id="{30B83D42-21EF-2E4C-89E5-3C1A84303924}"/>
              </a:ext>
            </a:extLst>
          </p:cNvPr>
          <p:cNvCxnSpPr/>
          <p:nvPr/>
        </p:nvCxnSpPr>
        <p:spPr>
          <a:xfrm>
            <a:off x="2085485" y="2105150"/>
            <a:ext cx="0" cy="110397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1" name="グラフィックス 40" descr="ヘッドフォン">
            <a:extLst>
              <a:ext uri="{FF2B5EF4-FFF2-40B4-BE49-F238E27FC236}">
                <a16:creationId xmlns:a16="http://schemas.microsoft.com/office/drawing/2014/main" id="{F30017A7-9CA7-7644-94FA-85CA40F31F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7585" y="3927800"/>
            <a:ext cx="516155" cy="516155"/>
          </a:xfrm>
          <a:prstGeom prst="rect">
            <a:avLst/>
          </a:prstGeom>
        </p:spPr>
      </p:pic>
      <p:sp>
        <p:nvSpPr>
          <p:cNvPr id="42" name="円/楕円 41">
            <a:extLst>
              <a:ext uri="{FF2B5EF4-FFF2-40B4-BE49-F238E27FC236}">
                <a16:creationId xmlns:a16="http://schemas.microsoft.com/office/drawing/2014/main" id="{C6FEEE4C-8088-1D40-8FD3-F2869A8BA818}"/>
              </a:ext>
            </a:extLst>
          </p:cNvPr>
          <p:cNvSpPr/>
          <p:nvPr/>
        </p:nvSpPr>
        <p:spPr>
          <a:xfrm>
            <a:off x="3163232" y="1928169"/>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43" name="直線コネクタ 42">
            <a:extLst>
              <a:ext uri="{FF2B5EF4-FFF2-40B4-BE49-F238E27FC236}">
                <a16:creationId xmlns:a16="http://schemas.microsoft.com/office/drawing/2014/main" id="{AECE0686-B5B2-B344-BCA8-4CB2C18502C6}"/>
              </a:ext>
            </a:extLst>
          </p:cNvPr>
          <p:cNvCxnSpPr/>
          <p:nvPr/>
        </p:nvCxnSpPr>
        <p:spPr>
          <a:xfrm>
            <a:off x="3208036" y="2101434"/>
            <a:ext cx="0" cy="1103971"/>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5" name="グラフィックス 44" descr="開いた本">
            <a:extLst>
              <a:ext uri="{FF2B5EF4-FFF2-40B4-BE49-F238E27FC236}">
                <a16:creationId xmlns:a16="http://schemas.microsoft.com/office/drawing/2014/main" id="{9D48D357-BBA5-2241-BEF9-F2B83824C05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9541" y="3231749"/>
            <a:ext cx="516155" cy="516155"/>
          </a:xfrm>
          <a:prstGeom prst="rect">
            <a:avLst/>
          </a:prstGeom>
        </p:spPr>
      </p:pic>
      <p:pic>
        <p:nvPicPr>
          <p:cNvPr id="47" name="グラフィックス 46" descr="鉛筆">
            <a:extLst>
              <a:ext uri="{FF2B5EF4-FFF2-40B4-BE49-F238E27FC236}">
                <a16:creationId xmlns:a16="http://schemas.microsoft.com/office/drawing/2014/main" id="{AD064CF4-FB77-E744-9071-FA1EC950408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18986" y="3255290"/>
            <a:ext cx="264869" cy="264869"/>
          </a:xfrm>
          <a:prstGeom prst="rect">
            <a:avLst/>
          </a:prstGeom>
        </p:spPr>
      </p:pic>
      <p:pic>
        <p:nvPicPr>
          <p:cNvPr id="48" name="グラフィックス 47" descr="エレキ ギター">
            <a:extLst>
              <a:ext uri="{FF2B5EF4-FFF2-40B4-BE49-F238E27FC236}">
                <a16:creationId xmlns:a16="http://schemas.microsoft.com/office/drawing/2014/main" id="{EA2E38A5-18D9-534E-9190-5422E63E38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38869" y="3334593"/>
            <a:ext cx="687003" cy="687003"/>
          </a:xfrm>
          <a:prstGeom prst="rect">
            <a:avLst/>
          </a:prstGeom>
        </p:spPr>
      </p:pic>
      <p:pic>
        <p:nvPicPr>
          <p:cNvPr id="53" name="グラフィックス 52" descr="ドラム セット">
            <a:extLst>
              <a:ext uri="{FF2B5EF4-FFF2-40B4-BE49-F238E27FC236}">
                <a16:creationId xmlns:a16="http://schemas.microsoft.com/office/drawing/2014/main" id="{CFEDAC32-587D-5E4E-9562-5756F6286CD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70325" y="3243633"/>
            <a:ext cx="352541" cy="352541"/>
          </a:xfrm>
          <a:prstGeom prst="rect">
            <a:avLst/>
          </a:prstGeom>
        </p:spPr>
      </p:pic>
      <p:pic>
        <p:nvPicPr>
          <p:cNvPr id="55" name="グラフィックス 54" descr="サックス">
            <a:extLst>
              <a:ext uri="{FF2B5EF4-FFF2-40B4-BE49-F238E27FC236}">
                <a16:creationId xmlns:a16="http://schemas.microsoft.com/office/drawing/2014/main" id="{8F5F2F02-3706-2949-8A66-D061F414611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35709" y="3513288"/>
            <a:ext cx="469232" cy="469232"/>
          </a:xfrm>
          <a:prstGeom prst="rect">
            <a:avLst/>
          </a:prstGeom>
        </p:spPr>
      </p:pic>
      <p:pic>
        <p:nvPicPr>
          <p:cNvPr id="57" name="グラフィックス 56" descr="ピアノの鍵盤">
            <a:extLst>
              <a:ext uri="{FF2B5EF4-FFF2-40B4-BE49-F238E27FC236}">
                <a16:creationId xmlns:a16="http://schemas.microsoft.com/office/drawing/2014/main" id="{5B665AF4-47FC-FC45-B816-6950874E68E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145524" y="3410620"/>
            <a:ext cx="264869" cy="264869"/>
          </a:xfrm>
          <a:prstGeom prst="rect">
            <a:avLst/>
          </a:prstGeom>
        </p:spPr>
      </p:pic>
      <p:sp>
        <p:nvSpPr>
          <p:cNvPr id="59" name="円/楕円 58">
            <a:extLst>
              <a:ext uri="{FF2B5EF4-FFF2-40B4-BE49-F238E27FC236}">
                <a16:creationId xmlns:a16="http://schemas.microsoft.com/office/drawing/2014/main" id="{C0719FDE-B252-B642-816C-6BA92A62BA42}"/>
              </a:ext>
            </a:extLst>
          </p:cNvPr>
          <p:cNvSpPr/>
          <p:nvPr/>
        </p:nvSpPr>
        <p:spPr>
          <a:xfrm>
            <a:off x="4475360" y="1930206"/>
            <a:ext cx="108000" cy="118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cxnSp>
        <p:nvCxnSpPr>
          <p:cNvPr id="60" name="直線コネクタ 59">
            <a:extLst>
              <a:ext uri="{FF2B5EF4-FFF2-40B4-BE49-F238E27FC236}">
                <a16:creationId xmlns:a16="http://schemas.microsoft.com/office/drawing/2014/main" id="{D992F2D6-EC53-0F4C-A5A9-B76AC82C51F9}"/>
              </a:ext>
            </a:extLst>
          </p:cNvPr>
          <p:cNvCxnSpPr/>
          <p:nvPr/>
        </p:nvCxnSpPr>
        <p:spPr>
          <a:xfrm>
            <a:off x="6183805" y="2093998"/>
            <a:ext cx="0" cy="1103971"/>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63" name="円/楕円 62">
            <a:extLst>
              <a:ext uri="{FF2B5EF4-FFF2-40B4-BE49-F238E27FC236}">
                <a16:creationId xmlns:a16="http://schemas.microsoft.com/office/drawing/2014/main" id="{3CE2E614-2277-CF4C-8B16-52389452C6A5}"/>
              </a:ext>
            </a:extLst>
          </p:cNvPr>
          <p:cNvSpPr/>
          <p:nvPr/>
        </p:nvSpPr>
        <p:spPr>
          <a:xfrm>
            <a:off x="6129454" y="1928169"/>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4" name="円/楕円 63">
            <a:extLst>
              <a:ext uri="{FF2B5EF4-FFF2-40B4-BE49-F238E27FC236}">
                <a16:creationId xmlns:a16="http://schemas.microsoft.com/office/drawing/2014/main" id="{4DF0D079-9BE3-624E-AE37-3BCF208AAB80}"/>
              </a:ext>
            </a:extLst>
          </p:cNvPr>
          <p:cNvSpPr/>
          <p:nvPr/>
        </p:nvSpPr>
        <p:spPr>
          <a:xfrm>
            <a:off x="6928622" y="1935605"/>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5" name="円/楕円 64">
            <a:extLst>
              <a:ext uri="{FF2B5EF4-FFF2-40B4-BE49-F238E27FC236}">
                <a16:creationId xmlns:a16="http://schemas.microsoft.com/office/drawing/2014/main" id="{13E6336F-0698-184E-8EBF-A181EC8773A6}"/>
              </a:ext>
            </a:extLst>
          </p:cNvPr>
          <p:cNvSpPr/>
          <p:nvPr/>
        </p:nvSpPr>
        <p:spPr>
          <a:xfrm>
            <a:off x="8556702" y="1924453"/>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6" name="円/楕円 65">
            <a:extLst>
              <a:ext uri="{FF2B5EF4-FFF2-40B4-BE49-F238E27FC236}">
                <a16:creationId xmlns:a16="http://schemas.microsoft.com/office/drawing/2014/main" id="{F8A28F78-801C-064A-BE51-053153B1D27E}"/>
              </a:ext>
            </a:extLst>
          </p:cNvPr>
          <p:cNvSpPr/>
          <p:nvPr/>
        </p:nvSpPr>
        <p:spPr>
          <a:xfrm>
            <a:off x="10965358" y="1924451"/>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67" name="図 66">
            <a:extLst>
              <a:ext uri="{FF2B5EF4-FFF2-40B4-BE49-F238E27FC236}">
                <a16:creationId xmlns:a16="http://schemas.microsoft.com/office/drawing/2014/main" id="{0C2084F2-FC41-ED49-9C42-F978D10A682C}"/>
              </a:ext>
            </a:extLst>
          </p:cNvPr>
          <p:cNvPicPr>
            <a:picLocks noChangeAspect="1"/>
          </p:cNvPicPr>
          <p:nvPr/>
        </p:nvPicPr>
        <p:blipFill>
          <a:blip r:embed="rId22"/>
          <a:stretch>
            <a:fillRect/>
          </a:stretch>
        </p:blipFill>
        <p:spPr>
          <a:xfrm>
            <a:off x="5830323" y="3267304"/>
            <a:ext cx="729915" cy="729915"/>
          </a:xfrm>
          <a:prstGeom prst="rect">
            <a:avLst/>
          </a:prstGeom>
        </p:spPr>
      </p:pic>
      <p:sp>
        <p:nvSpPr>
          <p:cNvPr id="69" name="フリーフォーム 68">
            <a:extLst>
              <a:ext uri="{FF2B5EF4-FFF2-40B4-BE49-F238E27FC236}">
                <a16:creationId xmlns:a16="http://schemas.microsoft.com/office/drawing/2014/main" id="{5BBC119C-4E82-B743-B0F9-8C3358BF7869}"/>
              </a:ext>
            </a:extLst>
          </p:cNvPr>
          <p:cNvSpPr/>
          <p:nvPr/>
        </p:nvSpPr>
        <p:spPr>
          <a:xfrm>
            <a:off x="724829" y="5531005"/>
            <a:ext cx="10716322" cy="167268"/>
          </a:xfrm>
          <a:custGeom>
            <a:avLst/>
            <a:gdLst>
              <a:gd name="connsiteX0" fmla="*/ 0 w 10716322"/>
              <a:gd name="connsiteY0" fmla="*/ 0 h 167268"/>
              <a:gd name="connsiteX1" fmla="*/ 0 w 10716322"/>
              <a:gd name="connsiteY1" fmla="*/ 167268 h 167268"/>
              <a:gd name="connsiteX2" fmla="*/ 10716322 w 10716322"/>
              <a:gd name="connsiteY2" fmla="*/ 167268 h 167268"/>
            </a:gdLst>
            <a:ahLst/>
            <a:cxnLst>
              <a:cxn ang="0">
                <a:pos x="connsiteX0" y="connsiteY0"/>
              </a:cxn>
              <a:cxn ang="0">
                <a:pos x="connsiteX1" y="connsiteY1"/>
              </a:cxn>
              <a:cxn ang="0">
                <a:pos x="connsiteX2" y="connsiteY2"/>
              </a:cxn>
            </a:cxnLst>
            <a:rect l="l" t="t" r="r" b="b"/>
            <a:pathLst>
              <a:path w="10716322" h="167268">
                <a:moveTo>
                  <a:pt x="0" y="0"/>
                </a:moveTo>
                <a:lnTo>
                  <a:pt x="0" y="167268"/>
                </a:lnTo>
                <a:lnTo>
                  <a:pt x="10716322" y="167268"/>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右大かっこ 69">
            <a:extLst>
              <a:ext uri="{FF2B5EF4-FFF2-40B4-BE49-F238E27FC236}">
                <a16:creationId xmlns:a16="http://schemas.microsoft.com/office/drawing/2014/main" id="{CFC68F7B-418F-9F4A-AD1B-15BC5A13FD11}"/>
              </a:ext>
            </a:extLst>
          </p:cNvPr>
          <p:cNvSpPr/>
          <p:nvPr/>
        </p:nvSpPr>
        <p:spPr>
          <a:xfrm rot="5400000">
            <a:off x="6087995" y="-203988"/>
            <a:ext cx="158113" cy="1142883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4" name="右大かっこ 43">
            <a:extLst>
              <a:ext uri="{FF2B5EF4-FFF2-40B4-BE49-F238E27FC236}">
                <a16:creationId xmlns:a16="http://schemas.microsoft.com/office/drawing/2014/main" id="{26BB566B-89BB-3648-AAA7-BE292F6CF944}"/>
              </a:ext>
            </a:extLst>
          </p:cNvPr>
          <p:cNvSpPr/>
          <p:nvPr/>
        </p:nvSpPr>
        <p:spPr>
          <a:xfrm rot="5400000">
            <a:off x="9683121" y="3754086"/>
            <a:ext cx="123564" cy="4336207"/>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46" name="グラフィックス 45" descr="エレキ ギター">
            <a:extLst>
              <a:ext uri="{FF2B5EF4-FFF2-40B4-BE49-F238E27FC236}">
                <a16:creationId xmlns:a16="http://schemas.microsoft.com/office/drawing/2014/main" id="{42D57021-1B5C-D243-96BC-E0783FF030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5005" y="5716162"/>
            <a:ext cx="687003" cy="687003"/>
          </a:xfrm>
          <a:prstGeom prst="rect">
            <a:avLst/>
          </a:prstGeom>
        </p:spPr>
      </p:pic>
      <p:sp>
        <p:nvSpPr>
          <p:cNvPr id="3" name="正方形/長方形 2">
            <a:extLst>
              <a:ext uri="{FF2B5EF4-FFF2-40B4-BE49-F238E27FC236}">
                <a16:creationId xmlns:a16="http://schemas.microsoft.com/office/drawing/2014/main" id="{4021EFA6-6DF7-8B47-B1C7-B74581687C05}"/>
              </a:ext>
            </a:extLst>
          </p:cNvPr>
          <p:cNvSpPr/>
          <p:nvPr/>
        </p:nvSpPr>
        <p:spPr>
          <a:xfrm>
            <a:off x="5965195" y="3244334"/>
            <a:ext cx="261610" cy="369332"/>
          </a:xfrm>
          <a:prstGeom prst="rect">
            <a:avLst/>
          </a:prstGeom>
        </p:spPr>
        <p:txBody>
          <a:bodyPr wrap="none">
            <a:spAutoFit/>
          </a:bodyPr>
          <a:lstStyle/>
          <a:p>
            <a:r>
              <a:rPr lang="ja-JP" altLang="en-US">
                <a:solidFill>
                  <a:srgbClr val="000000"/>
                </a:solidFill>
                <a:latin typeface="Hiragino Kaku Gothic ProN" panose="020B0300000000000000" pitchFamily="34" charset="-128"/>
                <a:ea typeface="Hiragino Kaku Gothic ProN" panose="020B0300000000000000" pitchFamily="34" charset="-128"/>
              </a:rPr>
              <a:t> </a:t>
            </a:r>
            <a:endParaRPr lang="ja-JP" altLang="en-US"/>
          </a:p>
        </p:txBody>
      </p:sp>
      <p:pic>
        <p:nvPicPr>
          <p:cNvPr id="1026" name="Picture 2">
            <a:extLst>
              <a:ext uri="{FF2B5EF4-FFF2-40B4-BE49-F238E27FC236}">
                <a16:creationId xmlns:a16="http://schemas.microsoft.com/office/drawing/2014/main" id="{B3EF5ACF-36A5-5E48-9E4D-9504819DC3E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615780" y="3585723"/>
            <a:ext cx="714467" cy="641499"/>
          </a:xfrm>
          <a:prstGeom prst="rect">
            <a:avLst/>
          </a:prstGeom>
          <a:noFill/>
          <a:extLst>
            <a:ext uri="{909E8E84-426E-40DD-AFC4-6F175D3DCCD1}">
              <a14:hiddenFill xmlns:a14="http://schemas.microsoft.com/office/drawing/2010/main">
                <a:solidFill>
                  <a:srgbClr val="FFFFFF"/>
                </a:solidFill>
              </a14:hiddenFill>
            </a:ext>
          </a:extLst>
        </p:spPr>
      </p:pic>
      <p:pic>
        <p:nvPicPr>
          <p:cNvPr id="49" name="図 48">
            <a:extLst>
              <a:ext uri="{FF2B5EF4-FFF2-40B4-BE49-F238E27FC236}">
                <a16:creationId xmlns:a16="http://schemas.microsoft.com/office/drawing/2014/main" id="{BD8FE7C2-FAD7-B441-B196-72780A049376}"/>
              </a:ext>
            </a:extLst>
          </p:cNvPr>
          <p:cNvPicPr>
            <a:picLocks noChangeAspect="1"/>
          </p:cNvPicPr>
          <p:nvPr/>
        </p:nvPicPr>
        <p:blipFill>
          <a:blip r:embed="rId24"/>
          <a:stretch>
            <a:fillRect/>
          </a:stretch>
        </p:blipFill>
        <p:spPr>
          <a:xfrm>
            <a:off x="8037212" y="2890304"/>
            <a:ext cx="498974" cy="498974"/>
          </a:xfrm>
          <a:prstGeom prst="rect">
            <a:avLst/>
          </a:prstGeom>
        </p:spPr>
      </p:pic>
      <p:pic>
        <p:nvPicPr>
          <p:cNvPr id="50" name="図 49">
            <a:extLst>
              <a:ext uri="{FF2B5EF4-FFF2-40B4-BE49-F238E27FC236}">
                <a16:creationId xmlns:a16="http://schemas.microsoft.com/office/drawing/2014/main" id="{4C12806A-0D54-9446-A4D2-0622832A6E44}"/>
              </a:ext>
            </a:extLst>
          </p:cNvPr>
          <p:cNvPicPr>
            <a:picLocks noChangeAspect="1"/>
          </p:cNvPicPr>
          <p:nvPr/>
        </p:nvPicPr>
        <p:blipFill>
          <a:blip r:embed="rId25"/>
          <a:stretch>
            <a:fillRect/>
          </a:stretch>
        </p:blipFill>
        <p:spPr>
          <a:xfrm>
            <a:off x="8756327" y="2924842"/>
            <a:ext cx="453613" cy="453613"/>
          </a:xfrm>
          <a:prstGeom prst="rect">
            <a:avLst/>
          </a:prstGeom>
        </p:spPr>
      </p:pic>
      <p:pic>
        <p:nvPicPr>
          <p:cNvPr id="51" name="Picture 2">
            <a:extLst>
              <a:ext uri="{FF2B5EF4-FFF2-40B4-BE49-F238E27FC236}">
                <a16:creationId xmlns:a16="http://schemas.microsoft.com/office/drawing/2014/main" id="{6F997C3E-C979-F947-96F2-23811558A6E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541752" y="6037811"/>
            <a:ext cx="714467" cy="641499"/>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直線コネクタ 51">
            <a:extLst>
              <a:ext uri="{FF2B5EF4-FFF2-40B4-BE49-F238E27FC236}">
                <a16:creationId xmlns:a16="http://schemas.microsoft.com/office/drawing/2014/main" id="{87783545-F537-D14E-9EE3-DF9FAEEA46BC}"/>
              </a:ext>
            </a:extLst>
          </p:cNvPr>
          <p:cNvCxnSpPr>
            <a:cxnSpLocks/>
          </p:cNvCxnSpPr>
          <p:nvPr/>
        </p:nvCxnSpPr>
        <p:spPr>
          <a:xfrm>
            <a:off x="10224271" y="2093996"/>
            <a:ext cx="0" cy="649204"/>
          </a:xfrm>
          <a:prstGeom prst="line">
            <a:avLst/>
          </a:prstGeom>
          <a:ln w="25400">
            <a:solidFill>
              <a:srgbClr val="4CD1E1"/>
            </a:solidFill>
          </a:ln>
        </p:spPr>
        <p:style>
          <a:lnRef idx="1">
            <a:schemeClr val="accent1"/>
          </a:lnRef>
          <a:fillRef idx="0">
            <a:schemeClr val="accent1"/>
          </a:fillRef>
          <a:effectRef idx="0">
            <a:schemeClr val="accent1"/>
          </a:effectRef>
          <a:fontRef idx="minor">
            <a:schemeClr val="tx1"/>
          </a:fontRef>
        </p:style>
      </p:cxnSp>
      <p:sp>
        <p:nvSpPr>
          <p:cNvPr id="54" name="円/楕円 53">
            <a:extLst>
              <a:ext uri="{FF2B5EF4-FFF2-40B4-BE49-F238E27FC236}">
                <a16:creationId xmlns:a16="http://schemas.microsoft.com/office/drawing/2014/main" id="{0BBA3B6B-7E50-E94E-BB14-526A2049E2FC}"/>
              </a:ext>
            </a:extLst>
          </p:cNvPr>
          <p:cNvSpPr/>
          <p:nvPr/>
        </p:nvSpPr>
        <p:spPr>
          <a:xfrm>
            <a:off x="10169910" y="1920736"/>
            <a:ext cx="108000" cy="108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pic>
        <p:nvPicPr>
          <p:cNvPr id="56" name="図 55">
            <a:extLst>
              <a:ext uri="{FF2B5EF4-FFF2-40B4-BE49-F238E27FC236}">
                <a16:creationId xmlns:a16="http://schemas.microsoft.com/office/drawing/2014/main" id="{959FFF20-F0A8-4947-8C72-8940E6244F9F}"/>
              </a:ext>
            </a:extLst>
          </p:cNvPr>
          <p:cNvPicPr>
            <a:picLocks noChangeAspect="1"/>
          </p:cNvPicPr>
          <p:nvPr/>
        </p:nvPicPr>
        <p:blipFill>
          <a:blip r:embed="rId26"/>
          <a:stretch>
            <a:fillRect/>
          </a:stretch>
        </p:blipFill>
        <p:spPr>
          <a:xfrm>
            <a:off x="9782983" y="2921366"/>
            <a:ext cx="875600" cy="498605"/>
          </a:xfrm>
          <a:prstGeom prst="rect">
            <a:avLst/>
          </a:prstGeom>
        </p:spPr>
      </p:pic>
      <p:pic>
        <p:nvPicPr>
          <p:cNvPr id="7" name="図 6">
            <a:extLst>
              <a:ext uri="{FF2B5EF4-FFF2-40B4-BE49-F238E27FC236}">
                <a16:creationId xmlns:a16="http://schemas.microsoft.com/office/drawing/2014/main" id="{1E950EFD-CF6C-CB4C-BE29-D1FA0FB13998}"/>
              </a:ext>
            </a:extLst>
          </p:cNvPr>
          <p:cNvPicPr>
            <a:picLocks noChangeAspect="1"/>
          </p:cNvPicPr>
          <p:nvPr/>
        </p:nvPicPr>
        <p:blipFill>
          <a:blip r:embed="rId27"/>
          <a:stretch>
            <a:fillRect/>
          </a:stretch>
        </p:blipFill>
        <p:spPr>
          <a:xfrm>
            <a:off x="10269323" y="4145429"/>
            <a:ext cx="1460450" cy="741380"/>
          </a:xfrm>
          <a:prstGeom prst="rect">
            <a:avLst/>
          </a:prstGeom>
        </p:spPr>
      </p:pic>
      <p:sp>
        <p:nvSpPr>
          <p:cNvPr id="68" name="テキスト ボックス 67">
            <a:extLst>
              <a:ext uri="{FF2B5EF4-FFF2-40B4-BE49-F238E27FC236}">
                <a16:creationId xmlns:a16="http://schemas.microsoft.com/office/drawing/2014/main" id="{B385DA25-E0E8-8A49-83A8-A0B6311EEB73}"/>
              </a:ext>
            </a:extLst>
          </p:cNvPr>
          <p:cNvSpPr txBox="1"/>
          <p:nvPr/>
        </p:nvSpPr>
        <p:spPr>
          <a:xfrm>
            <a:off x="5441808" y="6300409"/>
            <a:ext cx="951094" cy="369332"/>
          </a:xfrm>
          <a:prstGeom prst="rect">
            <a:avLst/>
          </a:prstGeom>
          <a:noFill/>
        </p:spPr>
        <p:txBody>
          <a:bodyPr wrap="none" rtlCol="0">
            <a:spAutoFit/>
          </a:bodyPr>
          <a:lstStyle/>
          <a:p>
            <a:r>
              <a:rPr lang="en-US" altLang="ja-JP" b="1" i="1" dirty="0">
                <a:solidFill>
                  <a:schemeClr val="accent2">
                    <a:lumMod val="75000"/>
                  </a:schemeClr>
                </a:solidFill>
                <a:latin typeface="+mj-lt"/>
                <a:ea typeface="Meiryo UI" panose="020B0604030504040204" pitchFamily="34" charset="-128"/>
              </a:rPr>
              <a:t>guitarist</a:t>
            </a:r>
            <a:endParaRPr kumimoji="1" lang="ja-JP" altLang="en-US" b="1" i="1">
              <a:solidFill>
                <a:schemeClr val="accent2">
                  <a:lumMod val="75000"/>
                </a:schemeClr>
              </a:solidFill>
              <a:latin typeface="+mj-lt"/>
              <a:ea typeface="Meiryo UI" panose="020B0604030504040204" pitchFamily="34" charset="-128"/>
            </a:endParaRPr>
          </a:p>
        </p:txBody>
      </p:sp>
      <p:sp>
        <p:nvSpPr>
          <p:cNvPr id="71" name="テキスト ボックス 70">
            <a:extLst>
              <a:ext uri="{FF2B5EF4-FFF2-40B4-BE49-F238E27FC236}">
                <a16:creationId xmlns:a16="http://schemas.microsoft.com/office/drawing/2014/main" id="{5F6B1AAC-5ED6-3C4F-9DC0-36B058AF8026}"/>
              </a:ext>
            </a:extLst>
          </p:cNvPr>
          <p:cNvSpPr txBox="1"/>
          <p:nvPr/>
        </p:nvSpPr>
        <p:spPr>
          <a:xfrm>
            <a:off x="9413846" y="6509066"/>
            <a:ext cx="992579" cy="369332"/>
          </a:xfrm>
          <a:prstGeom prst="rect">
            <a:avLst/>
          </a:prstGeom>
          <a:noFill/>
        </p:spPr>
        <p:txBody>
          <a:bodyPr wrap="none" rtlCol="0">
            <a:spAutoFit/>
          </a:bodyPr>
          <a:lstStyle/>
          <a:p>
            <a:r>
              <a:rPr kumimoji="1" lang="en-US" altLang="ja-JP" b="1" i="1">
                <a:solidFill>
                  <a:schemeClr val="accent1">
                    <a:lumMod val="75000"/>
                  </a:schemeClr>
                </a:solidFill>
                <a:latin typeface="+mj-lt"/>
                <a:ea typeface="Meiryo UI" panose="020B0604030504040204" pitchFamily="34" charset="-128"/>
              </a:rPr>
              <a:t>engineer</a:t>
            </a:r>
            <a:endParaRPr kumimoji="1" lang="ja-JP" altLang="en-US" b="1" i="1">
              <a:solidFill>
                <a:schemeClr val="accent1">
                  <a:lumMod val="75000"/>
                </a:schemeClr>
              </a:solidFill>
              <a:latin typeface="+mj-lt"/>
              <a:ea typeface="Meiryo UI" panose="020B0604030504040204" pitchFamily="34" charset="-128"/>
            </a:endParaRPr>
          </a:p>
        </p:txBody>
      </p:sp>
      <p:pic>
        <p:nvPicPr>
          <p:cNvPr id="8" name="グラフィックス 7" descr="基地局">
            <a:extLst>
              <a:ext uri="{FF2B5EF4-FFF2-40B4-BE49-F238E27FC236}">
                <a16:creationId xmlns:a16="http://schemas.microsoft.com/office/drawing/2014/main" id="{36AB549B-6F9C-CB45-940D-DC365508B06F}"/>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99713" y="3564419"/>
            <a:ext cx="567771" cy="567771"/>
          </a:xfrm>
          <a:prstGeom prst="rect">
            <a:avLst/>
          </a:prstGeom>
        </p:spPr>
      </p:pic>
      <p:pic>
        <p:nvPicPr>
          <p:cNvPr id="9" name="図 8">
            <a:extLst>
              <a:ext uri="{FF2B5EF4-FFF2-40B4-BE49-F238E27FC236}">
                <a16:creationId xmlns:a16="http://schemas.microsoft.com/office/drawing/2014/main" id="{0ADA8BDF-3A23-864F-B3F6-F1726171C1C5}"/>
              </a:ext>
            </a:extLst>
          </p:cNvPr>
          <p:cNvPicPr>
            <a:picLocks noChangeAspect="1"/>
          </p:cNvPicPr>
          <p:nvPr/>
        </p:nvPicPr>
        <p:blipFill>
          <a:blip r:embed="rId30"/>
          <a:stretch>
            <a:fillRect/>
          </a:stretch>
        </p:blipFill>
        <p:spPr>
          <a:xfrm>
            <a:off x="11140974" y="3552637"/>
            <a:ext cx="498541" cy="498541"/>
          </a:xfrm>
          <a:prstGeom prst="rect">
            <a:avLst/>
          </a:prstGeom>
        </p:spPr>
      </p:pic>
      <p:sp>
        <p:nvSpPr>
          <p:cNvPr id="72" name="フリーフォーム 71">
            <a:extLst>
              <a:ext uri="{FF2B5EF4-FFF2-40B4-BE49-F238E27FC236}">
                <a16:creationId xmlns:a16="http://schemas.microsoft.com/office/drawing/2014/main" id="{159830F4-F2E9-CC49-B2EE-6B41A7A01519}"/>
              </a:ext>
            </a:extLst>
          </p:cNvPr>
          <p:cNvSpPr/>
          <p:nvPr/>
        </p:nvSpPr>
        <p:spPr>
          <a:xfrm>
            <a:off x="7920293" y="2808773"/>
            <a:ext cx="1485689" cy="1491153"/>
          </a:xfrm>
          <a:custGeom>
            <a:avLst/>
            <a:gdLst>
              <a:gd name="connsiteX0" fmla="*/ 0 w 2631989"/>
              <a:gd name="connsiteY0" fmla="*/ 0 h 3867665"/>
              <a:gd name="connsiteX1" fmla="*/ 0 w 2631989"/>
              <a:gd name="connsiteY1" fmla="*/ 3867665 h 3867665"/>
              <a:gd name="connsiteX2" fmla="*/ 2631989 w 2631989"/>
              <a:gd name="connsiteY2" fmla="*/ 3867665 h 3867665"/>
              <a:gd name="connsiteX3" fmla="*/ 2631989 w 2631989"/>
              <a:gd name="connsiteY3" fmla="*/ 12357 h 3867665"/>
              <a:gd name="connsiteX4" fmla="*/ 0 w 2631989"/>
              <a:gd name="connsiteY4" fmla="*/ 0 h 386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989" h="3867665">
                <a:moveTo>
                  <a:pt x="0" y="0"/>
                </a:moveTo>
                <a:lnTo>
                  <a:pt x="0" y="3867665"/>
                </a:lnTo>
                <a:lnTo>
                  <a:pt x="2631989" y="3867665"/>
                </a:lnTo>
                <a:lnTo>
                  <a:pt x="2631989" y="12357"/>
                </a:lnTo>
                <a:lnTo>
                  <a:pt x="0" y="0"/>
                </a:lnTo>
                <a:close/>
              </a:path>
            </a:pathLst>
          </a:cu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3" name="フリーフォーム 72">
            <a:extLst>
              <a:ext uri="{FF2B5EF4-FFF2-40B4-BE49-F238E27FC236}">
                <a16:creationId xmlns:a16="http://schemas.microsoft.com/office/drawing/2014/main" id="{412FD571-2D58-564A-A1D9-8DC0CC5276D9}"/>
              </a:ext>
            </a:extLst>
          </p:cNvPr>
          <p:cNvSpPr/>
          <p:nvPr/>
        </p:nvSpPr>
        <p:spPr>
          <a:xfrm>
            <a:off x="10166885" y="3518194"/>
            <a:ext cx="1634258" cy="1491153"/>
          </a:xfrm>
          <a:custGeom>
            <a:avLst/>
            <a:gdLst>
              <a:gd name="connsiteX0" fmla="*/ 0 w 2631989"/>
              <a:gd name="connsiteY0" fmla="*/ 0 h 3867665"/>
              <a:gd name="connsiteX1" fmla="*/ 0 w 2631989"/>
              <a:gd name="connsiteY1" fmla="*/ 3867665 h 3867665"/>
              <a:gd name="connsiteX2" fmla="*/ 2631989 w 2631989"/>
              <a:gd name="connsiteY2" fmla="*/ 3867665 h 3867665"/>
              <a:gd name="connsiteX3" fmla="*/ 2631989 w 2631989"/>
              <a:gd name="connsiteY3" fmla="*/ 12357 h 3867665"/>
              <a:gd name="connsiteX4" fmla="*/ 0 w 2631989"/>
              <a:gd name="connsiteY4" fmla="*/ 0 h 386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989" h="3867665">
                <a:moveTo>
                  <a:pt x="0" y="0"/>
                </a:moveTo>
                <a:lnTo>
                  <a:pt x="0" y="3867665"/>
                </a:lnTo>
                <a:lnTo>
                  <a:pt x="2631989" y="3867665"/>
                </a:lnTo>
                <a:lnTo>
                  <a:pt x="2631989" y="12357"/>
                </a:lnTo>
                <a:lnTo>
                  <a:pt x="0" y="0"/>
                </a:lnTo>
                <a:close/>
              </a:path>
            </a:pathLst>
          </a:custGeom>
          <a:noFill/>
          <a:ln w="1905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7" name="フリーフォーム 76">
            <a:extLst>
              <a:ext uri="{FF2B5EF4-FFF2-40B4-BE49-F238E27FC236}">
                <a16:creationId xmlns:a16="http://schemas.microsoft.com/office/drawing/2014/main" id="{34B745D6-2C76-E645-B586-71E7470240FB}"/>
              </a:ext>
            </a:extLst>
          </p:cNvPr>
          <p:cNvSpPr/>
          <p:nvPr/>
        </p:nvSpPr>
        <p:spPr>
          <a:xfrm>
            <a:off x="413485" y="3224857"/>
            <a:ext cx="838632" cy="1355594"/>
          </a:xfrm>
          <a:custGeom>
            <a:avLst/>
            <a:gdLst>
              <a:gd name="connsiteX0" fmla="*/ 0 w 2631989"/>
              <a:gd name="connsiteY0" fmla="*/ 0 h 3867665"/>
              <a:gd name="connsiteX1" fmla="*/ 0 w 2631989"/>
              <a:gd name="connsiteY1" fmla="*/ 3867665 h 3867665"/>
              <a:gd name="connsiteX2" fmla="*/ 2631989 w 2631989"/>
              <a:gd name="connsiteY2" fmla="*/ 3867665 h 3867665"/>
              <a:gd name="connsiteX3" fmla="*/ 2631989 w 2631989"/>
              <a:gd name="connsiteY3" fmla="*/ 12357 h 3867665"/>
              <a:gd name="connsiteX4" fmla="*/ 0 w 2631989"/>
              <a:gd name="connsiteY4" fmla="*/ 0 h 386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989" h="3867665">
                <a:moveTo>
                  <a:pt x="0" y="0"/>
                </a:moveTo>
                <a:lnTo>
                  <a:pt x="0" y="3867665"/>
                </a:lnTo>
                <a:lnTo>
                  <a:pt x="2631989" y="3867665"/>
                </a:lnTo>
                <a:lnTo>
                  <a:pt x="2631989" y="12357"/>
                </a:lnTo>
                <a:lnTo>
                  <a:pt x="0" y="0"/>
                </a:lnTo>
                <a:close/>
              </a:path>
            </a:pathLst>
          </a:custGeom>
          <a:noFill/>
          <a:ln w="19050">
            <a:solidFill>
              <a:srgbClr val="F4B08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F4B082"/>
              </a:solidFill>
              <a:highlight>
                <a:srgbClr val="F4B082"/>
              </a:highlight>
            </a:endParaRPr>
          </a:p>
        </p:txBody>
      </p:sp>
      <p:sp>
        <p:nvSpPr>
          <p:cNvPr id="78" name="フリーフォーム 77">
            <a:extLst>
              <a:ext uri="{FF2B5EF4-FFF2-40B4-BE49-F238E27FC236}">
                <a16:creationId xmlns:a16="http://schemas.microsoft.com/office/drawing/2014/main" id="{DEE9A152-C1DB-374C-9065-6D2BE570A2EF}"/>
              </a:ext>
            </a:extLst>
          </p:cNvPr>
          <p:cNvSpPr/>
          <p:nvPr/>
        </p:nvSpPr>
        <p:spPr>
          <a:xfrm>
            <a:off x="4090821" y="3237559"/>
            <a:ext cx="1014745" cy="765196"/>
          </a:xfrm>
          <a:custGeom>
            <a:avLst/>
            <a:gdLst>
              <a:gd name="connsiteX0" fmla="*/ 0 w 2631989"/>
              <a:gd name="connsiteY0" fmla="*/ 0 h 3867665"/>
              <a:gd name="connsiteX1" fmla="*/ 0 w 2631989"/>
              <a:gd name="connsiteY1" fmla="*/ 3867665 h 3867665"/>
              <a:gd name="connsiteX2" fmla="*/ 2631989 w 2631989"/>
              <a:gd name="connsiteY2" fmla="*/ 3867665 h 3867665"/>
              <a:gd name="connsiteX3" fmla="*/ 2631989 w 2631989"/>
              <a:gd name="connsiteY3" fmla="*/ 12357 h 3867665"/>
              <a:gd name="connsiteX4" fmla="*/ 0 w 2631989"/>
              <a:gd name="connsiteY4" fmla="*/ 0 h 386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989" h="3867665">
                <a:moveTo>
                  <a:pt x="0" y="0"/>
                </a:moveTo>
                <a:lnTo>
                  <a:pt x="0" y="3867665"/>
                </a:lnTo>
                <a:lnTo>
                  <a:pt x="2631989" y="3867665"/>
                </a:lnTo>
                <a:lnTo>
                  <a:pt x="2631989" y="12357"/>
                </a:lnTo>
                <a:lnTo>
                  <a:pt x="0" y="0"/>
                </a:lnTo>
                <a:close/>
              </a:path>
            </a:pathLst>
          </a:custGeom>
          <a:noFill/>
          <a:ln w="19050">
            <a:solidFill>
              <a:srgbClr val="F4B08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F4B082"/>
              </a:solidFill>
              <a:highlight>
                <a:srgbClr val="F4B082"/>
              </a:highlight>
            </a:endParaRPr>
          </a:p>
        </p:txBody>
      </p:sp>
      <p:sp>
        <p:nvSpPr>
          <p:cNvPr id="79" name="フリーフォーム 78">
            <a:extLst>
              <a:ext uri="{FF2B5EF4-FFF2-40B4-BE49-F238E27FC236}">
                <a16:creationId xmlns:a16="http://schemas.microsoft.com/office/drawing/2014/main" id="{07CC1EC5-752D-8C45-98A4-921242E0B64A}"/>
              </a:ext>
            </a:extLst>
          </p:cNvPr>
          <p:cNvSpPr/>
          <p:nvPr/>
        </p:nvSpPr>
        <p:spPr>
          <a:xfrm>
            <a:off x="6541633" y="4165276"/>
            <a:ext cx="846947" cy="858168"/>
          </a:xfrm>
          <a:custGeom>
            <a:avLst/>
            <a:gdLst>
              <a:gd name="connsiteX0" fmla="*/ 0 w 2631989"/>
              <a:gd name="connsiteY0" fmla="*/ 0 h 3867665"/>
              <a:gd name="connsiteX1" fmla="*/ 0 w 2631989"/>
              <a:gd name="connsiteY1" fmla="*/ 3867665 h 3867665"/>
              <a:gd name="connsiteX2" fmla="*/ 2631989 w 2631989"/>
              <a:gd name="connsiteY2" fmla="*/ 3867665 h 3867665"/>
              <a:gd name="connsiteX3" fmla="*/ 2631989 w 2631989"/>
              <a:gd name="connsiteY3" fmla="*/ 12357 h 3867665"/>
              <a:gd name="connsiteX4" fmla="*/ 0 w 2631989"/>
              <a:gd name="connsiteY4" fmla="*/ 0 h 386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989" h="3867665">
                <a:moveTo>
                  <a:pt x="0" y="0"/>
                </a:moveTo>
                <a:lnTo>
                  <a:pt x="0" y="3867665"/>
                </a:lnTo>
                <a:lnTo>
                  <a:pt x="2631989" y="3867665"/>
                </a:lnTo>
                <a:lnTo>
                  <a:pt x="2631989" y="12357"/>
                </a:lnTo>
                <a:lnTo>
                  <a:pt x="0" y="0"/>
                </a:lnTo>
                <a:close/>
              </a:path>
            </a:pathLst>
          </a:custGeom>
          <a:noFill/>
          <a:ln w="19050">
            <a:solidFill>
              <a:srgbClr val="F4B08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F4B082"/>
              </a:solidFill>
              <a:highlight>
                <a:srgbClr val="F4B082"/>
              </a:highlight>
            </a:endParaRPr>
          </a:p>
        </p:txBody>
      </p:sp>
      <p:sp>
        <p:nvSpPr>
          <p:cNvPr id="80" name="フリーフォーム 79">
            <a:extLst>
              <a:ext uri="{FF2B5EF4-FFF2-40B4-BE49-F238E27FC236}">
                <a16:creationId xmlns:a16="http://schemas.microsoft.com/office/drawing/2014/main" id="{09236751-2D64-B14E-9D30-9DA4F7EF891D}"/>
              </a:ext>
            </a:extLst>
          </p:cNvPr>
          <p:cNvSpPr/>
          <p:nvPr/>
        </p:nvSpPr>
        <p:spPr>
          <a:xfrm>
            <a:off x="9707313" y="2851159"/>
            <a:ext cx="1014745" cy="632394"/>
          </a:xfrm>
          <a:custGeom>
            <a:avLst/>
            <a:gdLst>
              <a:gd name="connsiteX0" fmla="*/ 0 w 2631989"/>
              <a:gd name="connsiteY0" fmla="*/ 0 h 3867665"/>
              <a:gd name="connsiteX1" fmla="*/ 0 w 2631989"/>
              <a:gd name="connsiteY1" fmla="*/ 3867665 h 3867665"/>
              <a:gd name="connsiteX2" fmla="*/ 2631989 w 2631989"/>
              <a:gd name="connsiteY2" fmla="*/ 3867665 h 3867665"/>
              <a:gd name="connsiteX3" fmla="*/ 2631989 w 2631989"/>
              <a:gd name="connsiteY3" fmla="*/ 12357 h 3867665"/>
              <a:gd name="connsiteX4" fmla="*/ 0 w 2631989"/>
              <a:gd name="connsiteY4" fmla="*/ 0 h 3867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989" h="3867665">
                <a:moveTo>
                  <a:pt x="0" y="0"/>
                </a:moveTo>
                <a:lnTo>
                  <a:pt x="0" y="3867665"/>
                </a:lnTo>
                <a:lnTo>
                  <a:pt x="2631989" y="3867665"/>
                </a:lnTo>
                <a:lnTo>
                  <a:pt x="2631989" y="12357"/>
                </a:lnTo>
                <a:lnTo>
                  <a:pt x="0" y="0"/>
                </a:lnTo>
                <a:close/>
              </a:path>
            </a:pathLst>
          </a:custGeom>
          <a:noFill/>
          <a:ln w="19050">
            <a:solidFill>
              <a:srgbClr val="F4B08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rgbClr val="F4B082"/>
              </a:solidFill>
              <a:highlight>
                <a:srgbClr val="F4B082"/>
              </a:highlight>
            </a:endParaRPr>
          </a:p>
        </p:txBody>
      </p:sp>
      <p:pic>
        <p:nvPicPr>
          <p:cNvPr id="13" name="グラフィックス 12" descr="野球のバットとボール">
            <a:extLst>
              <a:ext uri="{FF2B5EF4-FFF2-40B4-BE49-F238E27FC236}">
                <a16:creationId xmlns:a16="http://schemas.microsoft.com/office/drawing/2014/main" id="{769AB07B-CD73-D147-ADE9-F809A57D502D}"/>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38874" y="4794191"/>
            <a:ext cx="426575" cy="426575"/>
          </a:xfrm>
          <a:prstGeom prst="rect">
            <a:avLst/>
          </a:prstGeom>
        </p:spPr>
      </p:pic>
      <p:pic>
        <p:nvPicPr>
          <p:cNvPr id="15" name="グラフィックス 14" descr="バレーボール">
            <a:extLst>
              <a:ext uri="{FF2B5EF4-FFF2-40B4-BE49-F238E27FC236}">
                <a16:creationId xmlns:a16="http://schemas.microsoft.com/office/drawing/2014/main" id="{332E4AFC-BA31-3C4A-8DD5-99AF45EC954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96666" y="4787804"/>
            <a:ext cx="469232" cy="469232"/>
          </a:xfrm>
          <a:prstGeom prst="rect">
            <a:avLst/>
          </a:prstGeom>
        </p:spPr>
      </p:pic>
      <p:pic>
        <p:nvPicPr>
          <p:cNvPr id="81" name="Picture 2">
            <a:extLst>
              <a:ext uri="{FF2B5EF4-FFF2-40B4-BE49-F238E27FC236}">
                <a16:creationId xmlns:a16="http://schemas.microsoft.com/office/drawing/2014/main" id="{9D820E0C-A16A-0143-AD9D-101DB7FAA4B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84744" y="3548556"/>
            <a:ext cx="714467" cy="641499"/>
          </a:xfrm>
          <a:prstGeom prst="rect">
            <a:avLst/>
          </a:prstGeom>
          <a:noFill/>
          <a:extLst>
            <a:ext uri="{909E8E84-426E-40DD-AFC4-6F175D3DCCD1}">
              <a14:hiddenFill xmlns:a14="http://schemas.microsoft.com/office/drawing/2010/main">
                <a:solidFill>
                  <a:srgbClr val="FFFFFF"/>
                </a:solidFill>
              </a14:hiddenFill>
            </a:ext>
          </a:extLst>
        </p:spPr>
      </p:pic>
      <p:pic>
        <p:nvPicPr>
          <p:cNvPr id="74" name="図 73">
            <a:extLst>
              <a:ext uri="{FF2B5EF4-FFF2-40B4-BE49-F238E27FC236}">
                <a16:creationId xmlns:a16="http://schemas.microsoft.com/office/drawing/2014/main" id="{D4EB6274-919B-D642-9E16-631FD3832E1C}"/>
              </a:ext>
            </a:extLst>
          </p:cNvPr>
          <p:cNvPicPr>
            <a:picLocks noChangeAspect="1"/>
          </p:cNvPicPr>
          <p:nvPr/>
        </p:nvPicPr>
        <p:blipFill>
          <a:blip r:embed="rId35"/>
          <a:stretch>
            <a:fillRect/>
          </a:stretch>
        </p:blipFill>
        <p:spPr>
          <a:xfrm>
            <a:off x="6660166" y="4289054"/>
            <a:ext cx="633263" cy="633263"/>
          </a:xfrm>
          <a:prstGeom prst="rect">
            <a:avLst/>
          </a:prstGeom>
        </p:spPr>
      </p:pic>
      <p:sp>
        <p:nvSpPr>
          <p:cNvPr id="26" name="雲形吹き出し 25">
            <a:extLst>
              <a:ext uri="{FF2B5EF4-FFF2-40B4-BE49-F238E27FC236}">
                <a16:creationId xmlns:a16="http://schemas.microsoft.com/office/drawing/2014/main" id="{01BFBDC8-1AD4-FF48-A487-493CD8FD1F90}"/>
              </a:ext>
            </a:extLst>
          </p:cNvPr>
          <p:cNvSpPr/>
          <p:nvPr/>
        </p:nvSpPr>
        <p:spPr>
          <a:xfrm rot="5767323">
            <a:off x="8326059" y="3919902"/>
            <a:ext cx="947302" cy="2189545"/>
          </a:xfrm>
          <a:prstGeom prst="cloudCallou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テキスト ボックス 82">
            <a:extLst>
              <a:ext uri="{FF2B5EF4-FFF2-40B4-BE49-F238E27FC236}">
                <a16:creationId xmlns:a16="http://schemas.microsoft.com/office/drawing/2014/main" id="{B4976343-CCDA-E740-9CB2-DDAD55FC1DAD}"/>
              </a:ext>
            </a:extLst>
          </p:cNvPr>
          <p:cNvSpPr txBox="1"/>
          <p:nvPr/>
        </p:nvSpPr>
        <p:spPr>
          <a:xfrm>
            <a:off x="7826990" y="4727430"/>
            <a:ext cx="2111764" cy="646331"/>
          </a:xfrm>
          <a:prstGeom prst="rect">
            <a:avLst/>
          </a:prstGeom>
          <a:noFill/>
        </p:spPr>
        <p:txBody>
          <a:bodyPr wrap="square" rtlCol="0">
            <a:spAutoFit/>
          </a:bodyPr>
          <a:lstStyle/>
          <a:p>
            <a:pPr algn="ctr"/>
            <a:r>
              <a:rPr kumimoji="1" lang="ja-JP" altLang="en-US">
                <a:solidFill>
                  <a:srgbClr val="36BEEF"/>
                </a:solidFill>
                <a:latin typeface="Meiryo UI" panose="020B0604030504040204" pitchFamily="34" charset="-128"/>
                <a:ea typeface="Meiryo UI" panose="020B0604030504040204" pitchFamily="34" charset="-128"/>
              </a:rPr>
              <a:t>感覚の可視化？</a:t>
            </a:r>
            <a:endParaRPr kumimoji="1" lang="en-US" altLang="ja-JP" dirty="0">
              <a:solidFill>
                <a:srgbClr val="36BEEF"/>
              </a:solidFill>
              <a:latin typeface="Meiryo UI" panose="020B0604030504040204" pitchFamily="34" charset="-128"/>
              <a:ea typeface="Meiryo UI" panose="020B0604030504040204" pitchFamily="34" charset="-128"/>
            </a:endParaRPr>
          </a:p>
          <a:p>
            <a:pPr algn="ctr"/>
            <a:r>
              <a:rPr lang="ja-JP" altLang="en-US">
                <a:solidFill>
                  <a:srgbClr val="36BEEF"/>
                </a:solidFill>
                <a:latin typeface="Meiryo UI" panose="020B0604030504040204" pitchFamily="34" charset="-128"/>
                <a:ea typeface="Meiryo UI" panose="020B0604030504040204" pitchFamily="34" charset="-128"/>
              </a:rPr>
              <a:t>共有？</a:t>
            </a:r>
            <a:endParaRPr kumimoji="1" lang="en-US" altLang="ja-JP" dirty="0">
              <a:solidFill>
                <a:srgbClr val="36BEEF"/>
              </a:solidFill>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365731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linds(horizontal)">
                                      <p:cBhvr>
                                        <p:cTn id="7" dur="500"/>
                                        <p:tgtEl>
                                          <p:spTgt spid="70"/>
                                        </p:tgtEl>
                                      </p:cBhvr>
                                    </p:animEffect>
                                  </p:childTnLst>
                                </p:cTn>
                              </p:par>
                              <p:par>
                                <p:cTn id="8" presetID="3" presetClass="entr" presetSubtype="1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blinds(horizontal)">
                                      <p:cBhvr>
                                        <p:cTn id="10" dur="500"/>
                                        <p:tgtEl>
                                          <p:spTgt spid="4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blinds(horizontal)">
                                      <p:cBhvr>
                                        <p:cTn id="13" dur="500"/>
                                        <p:tgtEl>
                                          <p:spTgt spid="6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blinds(horizontal)">
                                      <p:cBhvr>
                                        <p:cTn id="16" dur="500"/>
                                        <p:tgtEl>
                                          <p:spTgt spid="71"/>
                                        </p:tgtEl>
                                      </p:cBhvr>
                                    </p:animEffect>
                                  </p:childTnLst>
                                </p:cTn>
                              </p:par>
                              <p:par>
                                <p:cTn id="17" presetID="3" presetClass="entr" presetSubtype="1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linds(horizontal)">
                                      <p:cBhvr>
                                        <p:cTn id="19" dur="500"/>
                                        <p:tgtEl>
                                          <p:spTgt spid="5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blinds(horizontal)">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blinds(horizontal)">
                                      <p:cBhvr>
                                        <p:cTn id="27" dur="500"/>
                                        <p:tgtEl>
                                          <p:spTgt spid="77"/>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blinds(horizontal)">
                                      <p:cBhvr>
                                        <p:cTn id="30" dur="500"/>
                                        <p:tgtEl>
                                          <p:spTgt spid="78"/>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blinds(horizontal)">
                                      <p:cBhvr>
                                        <p:cTn id="33" dur="500"/>
                                        <p:tgtEl>
                                          <p:spTgt spid="7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blinds(horizontal)">
                                      <p:cBhvr>
                                        <p:cTn id="36" dur="500"/>
                                        <p:tgtEl>
                                          <p:spTgt spid="72"/>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animEffect transition="in" filter="blinds(horizontal)">
                                      <p:cBhvr>
                                        <p:cTn id="39" dur="500"/>
                                        <p:tgtEl>
                                          <p:spTgt spid="80"/>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blinds(horizontal)">
                                      <p:cBhvr>
                                        <p:cTn id="42" dur="500"/>
                                        <p:tgtEl>
                                          <p:spTgt spid="73"/>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blinds(horizontal)">
                                      <p:cBhvr>
                                        <p:cTn id="45" dur="500"/>
                                        <p:tgtEl>
                                          <p:spTgt spid="7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83"/>
                                        </p:tgtEl>
                                        <p:attrNameLst>
                                          <p:attrName>style.visibility</p:attrName>
                                        </p:attrNameLst>
                                      </p:cBhvr>
                                      <p:to>
                                        <p:strVal val="visible"/>
                                      </p:to>
                                    </p:set>
                                    <p:animEffect transition="in" filter="blinds(horizontal)">
                                      <p:cBhvr>
                                        <p:cTn id="50" dur="500"/>
                                        <p:tgtEl>
                                          <p:spTgt spid="83"/>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blinds(horizontal)">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0" grpId="0" animBg="1"/>
      <p:bldP spid="44" grpId="0" animBg="1"/>
      <p:bldP spid="68" grpId="0"/>
      <p:bldP spid="71" grpId="0"/>
      <p:bldP spid="72" grpId="0" animBg="1"/>
      <p:bldP spid="73" grpId="0" animBg="1"/>
      <p:bldP spid="77" grpId="0" animBg="1"/>
      <p:bldP spid="78" grpId="0" animBg="1"/>
      <p:bldP spid="79" grpId="0" animBg="1"/>
      <p:bldP spid="80" grpId="0" animBg="1"/>
      <p:bldP spid="26" grpId="0" animBg="1"/>
      <p:bldP spid="8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やりたいことを見つけるまで（学生時代前半）</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5</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1938992"/>
          </a:xfrm>
          <a:prstGeom prst="rect">
            <a:avLst/>
          </a:prstGeom>
          <a:noFill/>
        </p:spPr>
        <p:txBody>
          <a:bodyPr wrap="square" rtlCol="0">
            <a:spAutoFit/>
          </a:bodyPr>
          <a:lstStyle/>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大学</a:t>
            </a:r>
            <a:r>
              <a:rPr lang="en-US" altLang="ja-JP" sz="2400" dirty="0">
                <a:latin typeface="Meiryo UI" panose="020B0604030504040204" pitchFamily="34" charset="-128"/>
                <a:ea typeface="Meiryo UI" panose="020B0604030504040204" pitchFamily="34" charset="-128"/>
              </a:rPr>
              <a:t>2</a:t>
            </a:r>
            <a:r>
              <a:rPr lang="ja-JP" altLang="en-US" sz="2400">
                <a:latin typeface="Meiryo UI" panose="020B0604030504040204" pitchFamily="34" charset="-128"/>
                <a:ea typeface="Meiryo UI" panose="020B0604030504040204" pitchFamily="34" charset="-128"/>
              </a:rPr>
              <a:t>年</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留年した</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そもそも浪人もしてる</a:t>
            </a:r>
            <a:r>
              <a:rPr lang="en-US" altLang="ja-JP" sz="2400" dirty="0">
                <a:latin typeface="Meiryo UI" panose="020B0604030504040204" pitchFamily="34" charset="-128"/>
                <a:ea typeface="Meiryo UI" panose="020B0604030504040204" pitchFamily="34" charset="-128"/>
              </a:rPr>
              <a:t>)</a:t>
            </a: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いわゆる「エリート街道」からはずれた気持ち</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なにか得体の知れない焦燥感があった</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なにものにもなれない感</a:t>
            </a:r>
            <a:r>
              <a:rPr lang="en-US" altLang="ja-JP" sz="2400" dirty="0">
                <a:latin typeface="Meiryo UI" panose="020B0604030504040204" pitchFamily="34" charset="-128"/>
                <a:ea typeface="Meiryo UI" panose="020B0604030504040204" pitchFamily="34" charset="-128"/>
              </a:rPr>
              <a:t>)</a:t>
            </a: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p:txBody>
      </p:sp>
      <p:pic>
        <p:nvPicPr>
          <p:cNvPr id="3074" name="Picture 2" descr="留年のイラスト | かわいいフリー素材集 いらすとや">
            <a:extLst>
              <a:ext uri="{FF2B5EF4-FFF2-40B4-BE49-F238E27FC236}">
                <a16:creationId xmlns:a16="http://schemas.microsoft.com/office/drawing/2014/main" id="{D6C85C77-D3E9-8743-93F5-102EAD894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624" y="2661150"/>
            <a:ext cx="3125605" cy="387116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浪人を決めたあなたはこの春何をするべきか - 参考書だけで大学合格.com">
            <a:extLst>
              <a:ext uri="{FF2B5EF4-FFF2-40B4-BE49-F238E27FC236}">
                <a16:creationId xmlns:a16="http://schemas.microsoft.com/office/drawing/2014/main" id="{93B120FD-D800-3043-BA10-17BE187BC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605" y="2906584"/>
            <a:ext cx="4324915" cy="351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6628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やりたいことを見つけるまで（学生時代後半）</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6</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3416320"/>
          </a:xfrm>
          <a:prstGeom prst="rect">
            <a:avLst/>
          </a:prstGeom>
          <a:noFill/>
        </p:spPr>
        <p:txBody>
          <a:bodyPr wrap="square" rtlCol="0">
            <a:spAutoFit/>
          </a:bodyPr>
          <a:lstStyle/>
          <a:p>
            <a:pPr marL="342900" indent="-342900">
              <a:buFont typeface="Wingdings" pitchFamily="2" charset="2"/>
              <a:buChar char="Ø"/>
            </a:pPr>
            <a:r>
              <a:rPr kumimoji="1" lang="ja-JP" altLang="en-US" sz="2400">
                <a:latin typeface="Meiryo UI" panose="020B0604030504040204" pitchFamily="34" charset="-128"/>
                <a:ea typeface="Meiryo UI" panose="020B0604030504040204" pitchFamily="34" charset="-128"/>
              </a:rPr>
              <a:t>大学</a:t>
            </a:r>
            <a:r>
              <a:rPr kumimoji="1" lang="en-US" altLang="ja-JP" sz="2400" dirty="0">
                <a:latin typeface="Meiryo UI" panose="020B0604030504040204" pitchFamily="34" charset="-128"/>
                <a:ea typeface="Meiryo UI" panose="020B0604030504040204" pitchFamily="34" charset="-128"/>
              </a:rPr>
              <a:t>4</a:t>
            </a:r>
            <a:r>
              <a:rPr kumimoji="1" lang="ja-JP" altLang="en-US" sz="2400">
                <a:latin typeface="Meiryo UI" panose="020B0604030504040204" pitchFamily="34" charset="-128"/>
                <a:ea typeface="Meiryo UI" panose="020B0604030504040204" pitchFamily="34" charset="-128"/>
              </a:rPr>
              <a:t>年</a:t>
            </a:r>
            <a:r>
              <a:rPr kumimoji="1" lang="en-US" altLang="ja-JP" sz="2400" dirty="0">
                <a:latin typeface="Meiryo UI" panose="020B0604030504040204" pitchFamily="34" charset="-128"/>
                <a:ea typeface="Meiryo UI" panose="020B0604030504040204" pitchFamily="34" charset="-128"/>
              </a:rPr>
              <a:t>1</a:t>
            </a:r>
            <a:r>
              <a:rPr kumimoji="1" lang="ja-JP" altLang="en-US" sz="2400">
                <a:latin typeface="Meiryo UI" panose="020B0604030504040204" pitchFamily="34" charset="-128"/>
                <a:ea typeface="Meiryo UI" panose="020B0604030504040204" pitchFamily="34" charset="-128"/>
              </a:rPr>
              <a:t>回目</a:t>
            </a:r>
            <a:endParaRPr kumimoji="1"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就活するが大手を避けた</a:t>
            </a:r>
            <a:r>
              <a:rPr kumimoji="1"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コンプレックス</a:t>
            </a:r>
            <a:r>
              <a:rPr kumimoji="1" lang="en-US" altLang="ja-JP" sz="2400" dirty="0">
                <a:latin typeface="Meiryo UI" panose="020B0604030504040204" pitchFamily="34" charset="-128"/>
                <a:ea typeface="Meiryo UI" panose="020B0604030504040204" pitchFamily="34" charset="-128"/>
              </a:rPr>
              <a:t>)</a:t>
            </a: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ベンチャーの内定もらったが、早く実績欲しかっただけだったと内定後に気づく</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ギターで曲を作り、知り合いに売ってみたりした</a:t>
            </a:r>
            <a:r>
              <a:rPr kumimoji="1" lang="en-US" altLang="ja-JP" sz="2400" dirty="0">
                <a:latin typeface="Meiryo UI" panose="020B0604030504040204" pitchFamily="34" charset="-128"/>
                <a:ea typeface="Meiryo UI" panose="020B0604030504040204" pitchFamily="34" charset="-128"/>
              </a:rPr>
              <a:t>(</a:t>
            </a:r>
            <a:r>
              <a:rPr kumimoji="1" lang="ja-JP" altLang="en-US" sz="2400">
                <a:latin typeface="Meiryo UI" panose="020B0604030504040204" pitchFamily="34" charset="-128"/>
                <a:ea typeface="Meiryo UI" panose="020B0604030504040204" pitchFamily="34" charset="-128"/>
              </a:rPr>
              <a:t>自信つく</a:t>
            </a:r>
            <a:r>
              <a:rPr kumimoji="1" lang="en-US" altLang="ja-JP" sz="2400" dirty="0">
                <a:latin typeface="Meiryo UI" panose="020B0604030504040204" pitchFamily="34" charset="-128"/>
                <a:ea typeface="Meiryo UI" panose="020B0604030504040204" pitchFamily="34" charset="-128"/>
              </a:rPr>
              <a:t>)</a:t>
            </a:r>
          </a:p>
          <a:p>
            <a:pPr marL="800100" lvl="1" indent="-342900">
              <a:buFont typeface="Wingdings" pitchFamily="2" charset="2"/>
              <a:buChar char="ü"/>
            </a:pPr>
            <a:endParaRPr kumimoji="1"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大学</a:t>
            </a:r>
            <a:r>
              <a:rPr lang="en-US" altLang="ja-JP" sz="2400" dirty="0">
                <a:latin typeface="Meiryo UI" panose="020B0604030504040204" pitchFamily="34" charset="-128"/>
                <a:ea typeface="Meiryo UI" panose="020B0604030504040204" pitchFamily="34" charset="-128"/>
              </a:rPr>
              <a:t>4</a:t>
            </a:r>
            <a:r>
              <a:rPr lang="ja-JP" altLang="en-US" sz="2400">
                <a:latin typeface="Meiryo UI" panose="020B0604030504040204" pitchFamily="34" charset="-128"/>
                <a:ea typeface="Meiryo UI" panose="020B0604030504040204" pitchFamily="34" charset="-128"/>
              </a:rPr>
              <a:t>年</a:t>
            </a:r>
            <a:r>
              <a:rPr lang="en-US" altLang="ja-JP" sz="2400" dirty="0">
                <a:latin typeface="Meiryo UI" panose="020B0604030504040204" pitchFamily="34" charset="-128"/>
                <a:ea typeface="Meiryo UI" panose="020B0604030504040204" pitchFamily="34" charset="-128"/>
              </a:rPr>
              <a:t>2</a:t>
            </a:r>
            <a:r>
              <a:rPr lang="ja-JP" altLang="en-US" sz="2400">
                <a:latin typeface="Meiryo UI" panose="020B0604030504040204" pitchFamily="34" charset="-128"/>
                <a:ea typeface="Meiryo UI" panose="020B0604030504040204" pitchFamily="34" charset="-128"/>
              </a:rPr>
              <a:t>回目</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意外と楽曲提供の仕事が続いたが、飽きてくる</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そもそも音楽じゃなくてギターそのものが好き？？</a:t>
            </a:r>
            <a:endParaRPr kumimoji="1"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b="1">
                <a:solidFill>
                  <a:srgbClr val="36BEEF"/>
                </a:solidFill>
                <a:latin typeface="Meiryo UI" panose="020B0604030504040204" pitchFamily="34" charset="-128"/>
                <a:ea typeface="Meiryo UI" panose="020B0604030504040204" pitchFamily="34" charset="-128"/>
              </a:rPr>
              <a:t>はじめて「やりたいこと」ができる</a:t>
            </a:r>
            <a:endParaRPr kumimoji="1" lang="en-US" altLang="ja-JP" sz="2400" b="1" dirty="0">
              <a:solidFill>
                <a:srgbClr val="36BEEF"/>
              </a:solidFill>
              <a:latin typeface="Meiryo UI" panose="020B0604030504040204" pitchFamily="34" charset="-128"/>
              <a:ea typeface="Meiryo UI" panose="020B0604030504040204" pitchFamily="34" charset="-128"/>
            </a:endParaRPr>
          </a:p>
        </p:txBody>
      </p:sp>
      <p:pic>
        <p:nvPicPr>
          <p:cNvPr id="6" name="Picture 2">
            <a:extLst>
              <a:ext uri="{FF2B5EF4-FFF2-40B4-BE49-F238E27FC236}">
                <a16:creationId xmlns:a16="http://schemas.microsoft.com/office/drawing/2014/main" id="{A4FC0CDA-0F44-DE45-AC6E-ABC2C37080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083" r="-423"/>
          <a:stretch/>
        </p:blipFill>
        <p:spPr bwMode="auto">
          <a:xfrm>
            <a:off x="8036560" y="2608449"/>
            <a:ext cx="3616217" cy="37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748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やりたいことを見つけるまで</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7</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4524315"/>
          </a:xfrm>
          <a:prstGeom prst="rect">
            <a:avLst/>
          </a:prstGeom>
          <a:noFill/>
        </p:spPr>
        <p:txBody>
          <a:bodyPr wrap="square" rtlCol="0">
            <a:spAutoFit/>
          </a:bodyPr>
          <a:lstStyle/>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もともとの悩み</a:t>
            </a:r>
            <a:endParaRPr kumimoji="1"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自分の能力で、世の中に価値出せることなにもなさそう</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まじめに勉強してきたわけでもない</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ギタ</a:t>
            </a:r>
            <a:r>
              <a:rPr lang="ja-JP" altLang="en-US" sz="2400">
                <a:latin typeface="Meiryo UI" panose="020B0604030504040204" pitchFamily="34" charset="-128"/>
                <a:ea typeface="Meiryo UI" panose="020B0604030504040204" pitchFamily="34" charset="-128"/>
              </a:rPr>
              <a:t>ーが趣味なら、めちゃくちゃ音楽に詳しい、機材に詳しい、ギター作れちゃう、</a:t>
            </a:r>
            <a:r>
              <a:rPr lang="en-US" altLang="ja-JP" sz="2400" dirty="0">
                <a:latin typeface="Meiryo UI" panose="020B0604030504040204" pitchFamily="34" charset="-128"/>
                <a:ea typeface="Meiryo UI" panose="020B0604030504040204" pitchFamily="34" charset="-128"/>
              </a:rPr>
              <a:t>etc..</a:t>
            </a:r>
          </a:p>
          <a:p>
            <a:pPr marL="800100" lvl="1" indent="-342900">
              <a:buFont typeface="Wingdings" pitchFamily="2" charset="2"/>
              <a:buChar char="ü"/>
            </a:pPr>
            <a:endParaRPr kumimoji="1"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lang="ja-JP" altLang="en-US" sz="2400">
                <a:latin typeface="Meiryo UI" panose="020B0604030504040204" pitchFamily="34" charset="-128"/>
                <a:ea typeface="Meiryo UI" panose="020B0604030504040204" pitchFamily="34" charset="-128"/>
              </a:rPr>
              <a:t>楽曲提供</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初めて価値を出した経験</a:t>
            </a:r>
            <a:r>
              <a:rPr lang="en-US" altLang="ja-JP" sz="2400" dirty="0">
                <a:latin typeface="Meiryo UI" panose="020B0604030504040204" pitchFamily="34" charset="-128"/>
                <a:ea typeface="Meiryo UI" panose="020B0604030504040204" pitchFamily="34" charset="-128"/>
              </a:rPr>
              <a:t>)</a:t>
            </a:r>
            <a:r>
              <a:rPr lang="ja-JP" altLang="en-US" sz="2400">
                <a:latin typeface="Meiryo UI" panose="020B0604030504040204" pitchFamily="34" charset="-128"/>
                <a:ea typeface="Meiryo UI" panose="020B0604030504040204" pitchFamily="34" charset="-128"/>
              </a:rPr>
              <a:t>による発見</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音楽自体や作曲自体は別に興味ない</a:t>
            </a:r>
            <a:endParaRPr kumimoji="1"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ただただギターを弾くのが好きなだけ</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なんでギター弾くのすきなんだっけ・・</a:t>
            </a:r>
            <a:endParaRPr kumimoji="1"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endParaRPr lang="en-US" altLang="ja-JP" sz="2400" dirty="0">
              <a:latin typeface="Meiryo UI" panose="020B0604030504040204" pitchFamily="34" charset="-128"/>
              <a:ea typeface="Meiryo UI" panose="020B0604030504040204" pitchFamily="34" charset="-128"/>
            </a:endParaRPr>
          </a:p>
          <a:p>
            <a:pPr marL="342900" indent="-342900">
              <a:buFont typeface="Wingdings" pitchFamily="2" charset="2"/>
              <a:buChar char="Ø"/>
            </a:pPr>
            <a:r>
              <a:rPr kumimoji="1" lang="ja-JP" altLang="en-US" sz="2400">
                <a:latin typeface="Meiryo UI" panose="020B0604030504040204" pitchFamily="34" charset="-128"/>
                <a:ea typeface="Meiryo UI" panose="020B0604030504040204" pitchFamily="34" charset="-128"/>
              </a:rPr>
              <a:t>なぜギターを</a:t>
            </a:r>
            <a:r>
              <a:rPr kumimoji="1" lang="en-US" altLang="ja-JP" sz="2400" dirty="0">
                <a:latin typeface="Meiryo UI" panose="020B0604030504040204" pitchFamily="34" charset="-128"/>
                <a:ea typeface="Meiryo UI" panose="020B0604030504040204" pitchFamily="34" charset="-128"/>
              </a:rPr>
              <a:t>15</a:t>
            </a:r>
            <a:r>
              <a:rPr kumimoji="1" lang="ja-JP" altLang="en-US" sz="2400">
                <a:latin typeface="Meiryo UI" panose="020B0604030504040204" pitchFamily="34" charset="-128"/>
                <a:ea typeface="Meiryo UI" panose="020B0604030504040204" pitchFamily="34" charset="-128"/>
              </a:rPr>
              <a:t>年も続けられているのか</a:t>
            </a:r>
            <a:endParaRPr kumimoji="1"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b="1">
                <a:solidFill>
                  <a:srgbClr val="36BEEF"/>
                </a:solidFill>
                <a:latin typeface="Meiryo UI" panose="020B0604030504040204" pitchFamily="34" charset="-128"/>
                <a:ea typeface="Meiryo UI" panose="020B0604030504040204" pitchFamily="34" charset="-128"/>
              </a:rPr>
              <a:t>ギターが好きな理由にありそう</a:t>
            </a:r>
            <a:endParaRPr kumimoji="1" lang="en-US" altLang="ja-JP" sz="2400" b="1" dirty="0">
              <a:solidFill>
                <a:srgbClr val="36BEEF"/>
              </a:solidFill>
              <a:latin typeface="Meiryo UI" panose="020B0604030504040204" pitchFamily="34" charset="-128"/>
              <a:ea typeface="Meiryo UI" panose="020B0604030504040204" pitchFamily="34" charset="-128"/>
            </a:endParaRPr>
          </a:p>
        </p:txBody>
      </p:sp>
      <p:pic>
        <p:nvPicPr>
          <p:cNvPr id="7" name="図 6">
            <a:extLst>
              <a:ext uri="{FF2B5EF4-FFF2-40B4-BE49-F238E27FC236}">
                <a16:creationId xmlns:a16="http://schemas.microsoft.com/office/drawing/2014/main" id="{07FAC53E-2FCD-F246-8743-EB858DF052DD}"/>
              </a:ext>
            </a:extLst>
          </p:cNvPr>
          <p:cNvPicPr>
            <a:picLocks noChangeAspect="1"/>
          </p:cNvPicPr>
          <p:nvPr/>
        </p:nvPicPr>
        <p:blipFill>
          <a:blip r:embed="rId2"/>
          <a:stretch>
            <a:fillRect/>
          </a:stretch>
        </p:blipFill>
        <p:spPr>
          <a:xfrm>
            <a:off x="7934961" y="2814769"/>
            <a:ext cx="2995506" cy="3724144"/>
          </a:xfrm>
          <a:prstGeom prst="rect">
            <a:avLst/>
          </a:prstGeom>
        </p:spPr>
      </p:pic>
    </p:spTree>
    <p:extLst>
      <p:ext uri="{BB962C8B-B14F-4D97-AF65-F5344CB8AC3E}">
        <p14:creationId xmlns:p14="http://schemas.microsoft.com/office/powerpoint/2010/main" val="340051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
            <a:ext cx="10668000" cy="786809"/>
          </a:xfrm>
        </p:spPr>
        <p:txBody>
          <a:bodyPr anchor="ctr">
            <a:normAutofit/>
          </a:bodyPr>
          <a:lstStyle/>
          <a:p>
            <a:r>
              <a:rPr lang="ja-JP" altLang="en-US" sz="2400" b="1">
                <a:solidFill>
                  <a:srgbClr val="00B0F0"/>
                </a:solidFill>
                <a:latin typeface="Meiryo UI" panose="020B0604030504040204" pitchFamily="34" charset="-128"/>
                <a:ea typeface="Meiryo UI" panose="020B0604030504040204" pitchFamily="34" charset="-128"/>
              </a:rPr>
              <a:t>やりたいことを見つけるまで</a:t>
            </a:r>
          </a:p>
        </p:txBody>
      </p:sp>
      <p:sp>
        <p:nvSpPr>
          <p:cNvPr id="4" name="スライド番号プレースホルダー 3"/>
          <p:cNvSpPr>
            <a:spLocks noGrp="1"/>
          </p:cNvSpPr>
          <p:nvPr>
            <p:ph type="sldNum" sz="quarter" idx="12"/>
          </p:nvPr>
        </p:nvSpPr>
        <p:spPr/>
        <p:txBody>
          <a:bodyPr/>
          <a:lstStyle/>
          <a:p>
            <a:fld id="{136B4173-4647-A441-9722-39437EB611D2}" type="slidenum">
              <a:rPr kumimoji="1" lang="ja-JP" altLang="en-US" smtClean="0"/>
              <a:t>8</a:t>
            </a:fld>
            <a:endParaRPr kumimoji="1" lang="ja-JP" altLang="en-US"/>
          </a:p>
        </p:txBody>
      </p:sp>
      <p:sp>
        <p:nvSpPr>
          <p:cNvPr id="5" name="テキスト ボックス 4">
            <a:extLst>
              <a:ext uri="{FF2B5EF4-FFF2-40B4-BE49-F238E27FC236}">
                <a16:creationId xmlns:a16="http://schemas.microsoft.com/office/drawing/2014/main" id="{C814650D-B2C0-5246-AF4A-41DF4F86143C}"/>
              </a:ext>
            </a:extLst>
          </p:cNvPr>
          <p:cNvSpPr txBox="1"/>
          <p:nvPr/>
        </p:nvSpPr>
        <p:spPr>
          <a:xfrm>
            <a:off x="579863" y="1037063"/>
            <a:ext cx="11106615" cy="2677656"/>
          </a:xfrm>
          <a:prstGeom prst="rect">
            <a:avLst/>
          </a:prstGeom>
          <a:noFill/>
        </p:spPr>
        <p:txBody>
          <a:bodyPr wrap="square" rtlCol="0">
            <a:spAutoFit/>
          </a:bodyPr>
          <a:lstStyle/>
          <a:p>
            <a:pPr marL="342900" indent="-342900">
              <a:buFont typeface="Wingdings" pitchFamily="2" charset="2"/>
              <a:buChar char="Ø"/>
            </a:pPr>
            <a:r>
              <a:rPr kumimoji="1" lang="ja-JP" altLang="en-US" sz="2400">
                <a:latin typeface="Meiryo UI" panose="020B0604030504040204" pitchFamily="34" charset="-128"/>
                <a:ea typeface="Meiryo UI" panose="020B0604030504040204" pitchFamily="34" charset="-128"/>
              </a:rPr>
              <a:t>ギターをはじめる理由</a:t>
            </a:r>
            <a:endParaRPr kumimoji="1"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lang="ja-JP" altLang="en-US" sz="2400">
                <a:latin typeface="Meiryo UI" panose="020B0604030504040204" pitchFamily="34" charset="-128"/>
                <a:ea typeface="Meiryo UI" panose="020B0604030504040204" pitchFamily="34" charset="-128"/>
              </a:rPr>
              <a:t>普通のひとは、目か耳と「あこがれ」ではじめる</a:t>
            </a:r>
            <a:endParaRPr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kumimoji="1" lang="ja-JP" altLang="en-US" sz="2400">
                <a:latin typeface="Meiryo UI" panose="020B0604030504040204" pitchFamily="34" charset="-128"/>
                <a:ea typeface="Meiryo UI" panose="020B0604030504040204" pitchFamily="34" charset="-128"/>
              </a:rPr>
              <a:t>目</a:t>
            </a:r>
            <a:r>
              <a:rPr kumimoji="1" lang="en-US" altLang="ja-JP" sz="2400" dirty="0">
                <a:latin typeface="Meiryo UI" panose="020B0604030504040204" pitchFamily="34" charset="-128"/>
                <a:ea typeface="Meiryo UI" panose="020B0604030504040204" pitchFamily="34" charset="-128"/>
              </a:rPr>
              <a:t>: </a:t>
            </a:r>
            <a:r>
              <a:rPr kumimoji="1" lang="ja-JP" altLang="en-US" sz="2400">
                <a:latin typeface="Meiryo UI" panose="020B0604030504040204" pitchFamily="34" charset="-128"/>
                <a:ea typeface="Meiryo UI" panose="020B0604030504040204" pitchFamily="34" charset="-128"/>
              </a:rPr>
              <a:t>ギターかっこいい！ギタリストかっこいい！</a:t>
            </a:r>
            <a:endParaRPr kumimoji="1"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lang="ja-JP" altLang="en-US" sz="2400">
                <a:latin typeface="Meiryo UI" panose="020B0604030504040204" pitchFamily="34" charset="-128"/>
                <a:ea typeface="Meiryo UI" panose="020B0604030504040204" pitchFamily="34" charset="-128"/>
              </a:rPr>
              <a:t>耳</a:t>
            </a:r>
            <a:r>
              <a:rPr lang="en-US" altLang="ja-JP" sz="2400" dirty="0">
                <a:latin typeface="Meiryo UI" panose="020B0604030504040204" pitchFamily="34" charset="-128"/>
                <a:ea typeface="Meiryo UI" panose="020B0604030504040204" pitchFamily="34" charset="-128"/>
              </a:rPr>
              <a:t>: </a:t>
            </a:r>
            <a:r>
              <a:rPr lang="ja-JP" altLang="en-US" sz="2400">
                <a:latin typeface="Meiryo UI" panose="020B0604030504040204" pitchFamily="34" charset="-128"/>
                <a:ea typeface="Meiryo UI" panose="020B0604030504040204" pitchFamily="34" charset="-128"/>
              </a:rPr>
              <a:t>この音楽のギター弾きたい！</a:t>
            </a:r>
            <a:endParaRPr lang="en-US" altLang="ja-JP" sz="2400" dirty="0">
              <a:latin typeface="Meiryo UI" panose="020B0604030504040204" pitchFamily="34" charset="-128"/>
              <a:ea typeface="Meiryo UI" panose="020B0604030504040204" pitchFamily="34" charset="-128"/>
            </a:endParaRPr>
          </a:p>
          <a:p>
            <a:pPr marL="800100" lvl="1" indent="-342900">
              <a:buFont typeface="Wingdings" pitchFamily="2" charset="2"/>
              <a:buChar char="ü"/>
            </a:pPr>
            <a:r>
              <a:rPr kumimoji="1" lang="ja-JP" altLang="en-US" sz="2400">
                <a:latin typeface="Meiryo UI" panose="020B0604030504040204" pitchFamily="34" charset="-128"/>
                <a:ea typeface="Meiryo UI" panose="020B0604030504040204" pitchFamily="34" charset="-128"/>
              </a:rPr>
              <a:t>自分は「なんとなく」はじめた</a:t>
            </a:r>
            <a:endParaRPr kumimoji="1" lang="en-US" altLang="ja-JP" sz="2400" dirty="0">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kumimoji="1" lang="ja-JP" altLang="en-US" sz="2400" b="1">
                <a:solidFill>
                  <a:srgbClr val="36BEEF"/>
                </a:solidFill>
                <a:latin typeface="Meiryo UI" panose="020B0604030504040204" pitchFamily="34" charset="-128"/>
                <a:ea typeface="Meiryo UI" panose="020B0604030504040204" pitchFamily="34" charset="-128"/>
              </a:rPr>
              <a:t>「弾いている感覚」が</a:t>
            </a:r>
            <a:r>
              <a:rPr lang="ja-JP" altLang="en-US" sz="2400" b="1">
                <a:solidFill>
                  <a:srgbClr val="36BEEF"/>
                </a:solidFill>
                <a:latin typeface="Meiryo UI" panose="020B0604030504040204" pitchFamily="34" charset="-128"/>
                <a:ea typeface="Meiryo UI" panose="020B0604030504040204" pitchFamily="34" charset="-128"/>
              </a:rPr>
              <a:t>たのしい</a:t>
            </a:r>
            <a:endParaRPr lang="en-US" altLang="ja-JP" sz="2400" b="1" dirty="0">
              <a:solidFill>
                <a:srgbClr val="36BEEF"/>
              </a:solidFill>
              <a:latin typeface="Meiryo UI" panose="020B0604030504040204" pitchFamily="34" charset="-128"/>
              <a:ea typeface="Meiryo UI" panose="020B0604030504040204" pitchFamily="34" charset="-128"/>
            </a:endParaRPr>
          </a:p>
          <a:p>
            <a:pPr marL="1257300" lvl="2" indent="-342900">
              <a:buFont typeface="Arial" panose="020B0604020202020204" pitchFamily="34" charset="0"/>
              <a:buChar char="•"/>
            </a:pPr>
            <a:r>
              <a:rPr kumimoji="1" lang="ja-JP" altLang="en-US" sz="2400">
                <a:latin typeface="Meiryo UI" panose="020B0604030504040204" pitchFamily="34" charset="-128"/>
                <a:ea typeface="Meiryo UI" panose="020B0604030504040204" pitchFamily="34" charset="-128"/>
              </a:rPr>
              <a:t>あこがれとかは特にない</a:t>
            </a:r>
            <a:endParaRPr kumimoji="1" lang="en-US" altLang="ja-JP" sz="2400" dirty="0">
              <a:latin typeface="Meiryo UI" panose="020B0604030504040204" pitchFamily="34" charset="-128"/>
              <a:ea typeface="Meiryo UI" panose="020B0604030504040204" pitchFamily="34" charset="-128"/>
            </a:endParaRPr>
          </a:p>
        </p:txBody>
      </p:sp>
      <p:pic>
        <p:nvPicPr>
          <p:cNvPr id="7170" name="Picture 2" descr="Official Live Report：トム・ミッシュ、熱気と幸福感に包まれた東京公演 | Mixmag Japan">
            <a:extLst>
              <a:ext uri="{FF2B5EF4-FFF2-40B4-BE49-F238E27FC236}">
                <a16:creationId xmlns:a16="http://schemas.microsoft.com/office/drawing/2014/main" id="{FEC905B8-FB30-9F45-A7F3-43E317CC5429}"/>
              </a:ext>
            </a:extLst>
          </p:cNvPr>
          <p:cNvPicPr>
            <a:picLocks noChangeAspect="1" noChangeArrowheads="1"/>
          </p:cNvPicPr>
          <p:nvPr/>
        </p:nvPicPr>
        <p:blipFill>
          <a:blip r:embed="rId2">
            <a:alphaModFix amt="51000"/>
            <a:extLst>
              <a:ext uri="{28A0092B-C50C-407E-A947-70E740481C1C}">
                <a14:useLocalDpi xmlns:a14="http://schemas.microsoft.com/office/drawing/2010/main" val="0"/>
              </a:ext>
            </a:extLst>
          </a:blip>
          <a:srcRect/>
          <a:stretch>
            <a:fillRect/>
          </a:stretch>
        </p:blipFill>
        <p:spPr bwMode="auto">
          <a:xfrm>
            <a:off x="838200" y="3700844"/>
            <a:ext cx="4428425" cy="2954591"/>
          </a:xfrm>
          <a:prstGeom prst="rect">
            <a:avLst/>
          </a:prstGeom>
          <a:noFill/>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7172" name="Picture 4" descr="Amazon | GEOGRAPHY / DIGIPAK | MISCH, TOM | 輸入盤 | 音楽">
            <a:extLst>
              <a:ext uri="{FF2B5EF4-FFF2-40B4-BE49-F238E27FC236}">
                <a16:creationId xmlns:a16="http://schemas.microsoft.com/office/drawing/2014/main" id="{10ED5886-7DC4-AF4D-8E50-E7D9F4265228}"/>
              </a:ext>
            </a:extLst>
          </p:cNvPr>
          <p:cNvPicPr>
            <a:picLocks noChangeAspect="1" noChangeArrowheads="1"/>
          </p:cNvPicPr>
          <p:nvPr/>
        </p:nvPicPr>
        <p:blipFill>
          <a:blip r:embed="rId3">
            <a:alphaModFix amt="65000"/>
            <a:extLst>
              <a:ext uri="{28A0092B-C50C-407E-A947-70E740481C1C}">
                <a14:useLocalDpi xmlns:a14="http://schemas.microsoft.com/office/drawing/2010/main" val="0"/>
              </a:ext>
            </a:extLst>
          </a:blip>
          <a:srcRect/>
          <a:stretch>
            <a:fillRect/>
          </a:stretch>
        </p:blipFill>
        <p:spPr bwMode="auto">
          <a:xfrm>
            <a:off x="6778058" y="2397158"/>
            <a:ext cx="4258277" cy="425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566939"/>
      </p:ext>
    </p:extLst>
  </p:cSld>
  <p:clrMapOvr>
    <a:masterClrMapping/>
  </p:clrMapOvr>
</p:sld>
</file>

<file path=ppt/theme/theme1.xml><?xml version="1.0" encoding="utf-8"?>
<a:theme xmlns:a="http://schemas.openxmlformats.org/drawingml/2006/main" name="ホワイト">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7897</TotalTime>
  <Words>1800</Words>
  <Application>Microsoft Macintosh PowerPoint</Application>
  <PresentationFormat>ワイド画面</PresentationFormat>
  <Paragraphs>336</Paragraphs>
  <Slides>37</Slides>
  <Notes>0</Notes>
  <HiddenSlides>0</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37</vt:i4>
      </vt:variant>
    </vt:vector>
  </HeadingPairs>
  <TitlesOfParts>
    <vt:vector size="45" baseType="lpstr">
      <vt:lpstr>Hiragino Kaku Gothic ProN</vt:lpstr>
      <vt:lpstr>Meiryo UI</vt:lpstr>
      <vt:lpstr>Yu Gothic</vt:lpstr>
      <vt:lpstr>Arial</vt:lpstr>
      <vt:lpstr>Calibri</vt:lpstr>
      <vt:lpstr>Calibri Light</vt:lpstr>
      <vt:lpstr>Wingdings</vt:lpstr>
      <vt:lpstr>ホワイト</vt:lpstr>
      <vt:lpstr>PowerPoint プレゼンテーション</vt:lpstr>
      <vt:lpstr>自己紹介</vt:lpstr>
      <vt:lpstr>今日お話しすること</vt:lpstr>
      <vt:lpstr>お伝えしたいこと</vt:lpstr>
      <vt:lpstr>どんな経緯で会社をはじめたのか（経歴）</vt:lpstr>
      <vt:lpstr>やりたいことを見つけるまで（学生時代前半）</vt:lpstr>
      <vt:lpstr>やりたいことを見つけるまで（学生時代後半）</vt:lpstr>
      <vt:lpstr>やりたいことを見つけるまで</vt:lpstr>
      <vt:lpstr>やりたいことを見つけるまで</vt:lpstr>
      <vt:lpstr>やりたいこと</vt:lpstr>
      <vt:lpstr>どんな経緯で会社をはじめたのか（ドコモ時代）</vt:lpstr>
      <vt:lpstr>どんな経緯で会社をはじめたのか（ドコモ時代）</vt:lpstr>
      <vt:lpstr>どんな経緯で会社をはじめたのか（ドコモ時代）</vt:lpstr>
      <vt:lpstr>どんな経緯で会社をはじめたのか</vt:lpstr>
      <vt:lpstr>どんな経緯で会社をはじめたのか</vt:lpstr>
      <vt:lpstr>PowerPoint プレゼンテーション</vt:lpstr>
      <vt:lpstr>PowerPoint プレゼンテーション</vt:lpstr>
      <vt:lpstr>どうやってアイデアをアプリに落としていったのか</vt:lpstr>
      <vt:lpstr>moodboardのアイデア</vt:lpstr>
      <vt:lpstr>moodboardのアイデア</vt:lpstr>
      <vt:lpstr>moodboardのアイデア</vt:lpstr>
      <vt:lpstr>moodboardをつくっていく</vt:lpstr>
      <vt:lpstr>PowerPoint プレゼンテーション</vt:lpstr>
      <vt:lpstr>最低限のアプリ開発の知識</vt:lpstr>
      <vt:lpstr>最低限のアプリ開発の知識(フロントエンド)</vt:lpstr>
      <vt:lpstr>最低限のアプリ開発の知識(バックエンド)</vt:lpstr>
      <vt:lpstr>最低限のアプリ開発の知識(データベース)</vt:lpstr>
      <vt:lpstr>PowerPoint プレゼンテーション</vt:lpstr>
      <vt:lpstr>どうやってアプリをつくったのか</vt:lpstr>
      <vt:lpstr>どうやってアプリをつくったのか</vt:lpstr>
      <vt:lpstr>PowerPoint プレゼンテーション</vt:lpstr>
      <vt:lpstr>どんなことにつまずいたのか</vt:lpstr>
      <vt:lpstr>PowerPoint プレゼンテーション</vt:lpstr>
      <vt:lpstr>いまだったらどうやってアプリをつくるか</vt:lpstr>
      <vt:lpstr>いまだったらどうやってアプリをつくるか</vt:lpstr>
      <vt:lpstr>最後に</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宮野 恵太</dc:creator>
  <cp:lastModifiedBy>宮野 恵太</cp:lastModifiedBy>
  <cp:revision>96</cp:revision>
  <dcterms:created xsi:type="dcterms:W3CDTF">2019-05-30T19:16:38Z</dcterms:created>
  <dcterms:modified xsi:type="dcterms:W3CDTF">2020-10-31T00:54:04Z</dcterms:modified>
</cp:coreProperties>
</file>